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2" r:id="rId2"/>
    <p:sldMasterId id="2147483751" r:id="rId3"/>
  </p:sldMasterIdLst>
  <p:notesMasterIdLst>
    <p:notesMasterId r:id="rId33"/>
  </p:notesMasterIdLst>
  <p:sldIdLst>
    <p:sldId id="256" r:id="rId4"/>
    <p:sldId id="419" r:id="rId5"/>
    <p:sldId id="416" r:id="rId6"/>
    <p:sldId id="420" r:id="rId7"/>
    <p:sldId id="421" r:id="rId8"/>
    <p:sldId id="422" r:id="rId9"/>
    <p:sldId id="423" r:id="rId10"/>
    <p:sldId id="424" r:id="rId11"/>
    <p:sldId id="425" r:id="rId12"/>
    <p:sldId id="426" r:id="rId13"/>
    <p:sldId id="427" r:id="rId14"/>
    <p:sldId id="428" r:id="rId15"/>
    <p:sldId id="429" r:id="rId16"/>
    <p:sldId id="430" r:id="rId17"/>
    <p:sldId id="431" r:id="rId18"/>
    <p:sldId id="432" r:id="rId19"/>
    <p:sldId id="433" r:id="rId20"/>
    <p:sldId id="434" r:id="rId21"/>
    <p:sldId id="435" r:id="rId22"/>
    <p:sldId id="436" r:id="rId23"/>
    <p:sldId id="437" r:id="rId24"/>
    <p:sldId id="438" r:id="rId25"/>
    <p:sldId id="439" r:id="rId26"/>
    <p:sldId id="440" r:id="rId27"/>
    <p:sldId id="441" r:id="rId28"/>
    <p:sldId id="418" r:id="rId29"/>
    <p:sldId id="417" r:id="rId30"/>
    <p:sldId id="408" r:id="rId31"/>
    <p:sldId id="410" r:id="rId32"/>
  </p:sldIdLst>
  <p:sldSz cx="9144000" cy="5715000" type="screen16x10"/>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432" userDrawn="1">
          <p15:clr>
            <a:srgbClr val="A4A3A4"/>
          </p15:clr>
        </p15:guide>
        <p15:guide id="2" orient="horz" pos="131">
          <p15:clr>
            <a:srgbClr val="A4A3A4"/>
          </p15:clr>
        </p15:guide>
        <p15:guide id="3" orient="horz" pos="3173" userDrawn="1">
          <p15:clr>
            <a:srgbClr val="A4A3A4"/>
          </p15:clr>
        </p15:guide>
        <p15:guide id="6" orient="horz" pos="504" userDrawn="1">
          <p15:clr>
            <a:srgbClr val="A4A3A4"/>
          </p15:clr>
        </p15:guide>
        <p15:guide id="8" pos="288" userDrawn="1">
          <p15:clr>
            <a:srgbClr val="A4A3A4"/>
          </p15:clr>
        </p15:guide>
        <p15:guide id="9" pos="5472" userDrawn="1">
          <p15:clr>
            <a:srgbClr val="A4A3A4"/>
          </p15:clr>
        </p15:guide>
      </p15:sldGuideLst>
    </p:ext>
    <p:ext uri="{2D200454-40CA-4A62-9FC3-DE9A4176ACB9}">
      <p15:notesGuideLst xmlns:p15="http://schemas.microsoft.com/office/powerpoint/2012/main" xmlns="">
        <p15:guide id="1" orient="horz" pos="2278"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B6"/>
    <a:srgbClr val="0154A0"/>
    <a:srgbClr val="0048AA"/>
    <a:srgbClr val="138F91"/>
    <a:srgbClr val="00A8F1"/>
    <a:srgbClr val="EBFFFF"/>
    <a:srgbClr val="DDFEFF"/>
    <a:srgbClr val="0951A3"/>
    <a:srgbClr val="1B49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68" autoAdjust="0"/>
    <p:restoredTop sz="98750" autoAdjust="0"/>
  </p:normalViewPr>
  <p:slideViewPr>
    <p:cSldViewPr snapToGrid="0" snapToObjects="1">
      <p:cViewPr varScale="1">
        <p:scale>
          <a:sx n="84" d="100"/>
          <a:sy n="84" d="100"/>
        </p:scale>
        <p:origin x="-672" y="-84"/>
      </p:cViewPr>
      <p:guideLst>
        <p:guide orient="horz" pos="3432"/>
        <p:guide orient="horz" pos="131"/>
        <p:guide orient="horz" pos="3173"/>
        <p:guide orient="horz" pos="504"/>
        <p:guide pos="288"/>
        <p:guide pos="547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p:scale>
          <a:sx n="66" d="100"/>
          <a:sy n="66" d="100"/>
        </p:scale>
        <p:origin x="1980" y="96"/>
      </p:cViewPr>
      <p:guideLst>
        <p:guide orient="horz" pos="2278"/>
        <p:guide pos="30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2B7362-32D1-40C2-AA81-071473E0D2F5}"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US"/>
        </a:p>
      </dgm:t>
    </dgm:pt>
    <dgm:pt modelId="{90C880C7-5D82-4EAC-BB9C-E2FAC6C37BA1}">
      <dgm:prSet phldrT="[Text]"/>
      <dgm:spPr>
        <a:solidFill>
          <a:schemeClr val="accent4">
            <a:lumMod val="20000"/>
            <a:lumOff val="80000"/>
          </a:schemeClr>
        </a:solidFill>
      </dgm:spPr>
      <dgm:t>
        <a:bodyPr/>
        <a:lstStyle/>
        <a:p>
          <a:r>
            <a:rPr lang="en-US" b="1" dirty="0" smtClean="0">
              <a:solidFill>
                <a:schemeClr val="tx1"/>
              </a:solidFill>
            </a:rPr>
            <a:t>System Organ Class</a:t>
          </a:r>
        </a:p>
        <a:p>
          <a:r>
            <a:rPr lang="en-US" dirty="0" smtClean="0">
              <a:solidFill>
                <a:schemeClr val="tx1"/>
              </a:solidFill>
            </a:rPr>
            <a:t>Gastrointestinal disorder</a:t>
          </a:r>
          <a:endParaRPr lang="en-US" dirty="0">
            <a:solidFill>
              <a:schemeClr val="tx1"/>
            </a:solidFill>
          </a:endParaRPr>
        </a:p>
      </dgm:t>
    </dgm:pt>
    <dgm:pt modelId="{ED630606-5024-405F-9DC5-1C8C4A8753FA}" type="parTrans" cxnId="{9F4E3503-B091-44F0-B8E3-6EC7577E0AED}">
      <dgm:prSet/>
      <dgm:spPr/>
      <dgm:t>
        <a:bodyPr/>
        <a:lstStyle/>
        <a:p>
          <a:endParaRPr lang="en-US"/>
        </a:p>
      </dgm:t>
    </dgm:pt>
    <dgm:pt modelId="{121CEBB1-0429-40FD-9266-828FA072D9E3}" type="sibTrans" cxnId="{9F4E3503-B091-44F0-B8E3-6EC7577E0AED}">
      <dgm:prSet/>
      <dgm:spPr/>
      <dgm:t>
        <a:bodyPr/>
        <a:lstStyle/>
        <a:p>
          <a:endParaRPr lang="en-US"/>
        </a:p>
      </dgm:t>
    </dgm:pt>
    <dgm:pt modelId="{DF337E53-239E-4C24-A7AF-768C386AC749}">
      <dgm:prSet phldrT="[Text]"/>
      <dgm:spPr>
        <a:solidFill>
          <a:schemeClr val="accent4">
            <a:lumMod val="40000"/>
            <a:lumOff val="60000"/>
          </a:schemeClr>
        </a:solidFill>
      </dgm:spPr>
      <dgm:t>
        <a:bodyPr/>
        <a:lstStyle/>
        <a:p>
          <a:r>
            <a:rPr lang="en-US" b="1" dirty="0" smtClean="0">
              <a:solidFill>
                <a:schemeClr val="tx1"/>
              </a:solidFill>
            </a:rPr>
            <a:t>High Level Group Term</a:t>
          </a:r>
        </a:p>
        <a:p>
          <a:r>
            <a:rPr lang="en-US" dirty="0" smtClean="0">
              <a:solidFill>
                <a:schemeClr val="tx1"/>
              </a:solidFill>
            </a:rPr>
            <a:t>Gastrointestinal signs and symptoms</a:t>
          </a:r>
          <a:endParaRPr lang="en-US" dirty="0">
            <a:solidFill>
              <a:schemeClr val="tx1"/>
            </a:solidFill>
          </a:endParaRPr>
        </a:p>
      </dgm:t>
    </dgm:pt>
    <dgm:pt modelId="{468F912E-98B9-4D6C-87BE-2B5B150EE97A}" type="parTrans" cxnId="{AF7329F0-AF96-40D0-8D92-E132F46AE842}">
      <dgm:prSet/>
      <dgm:spPr/>
      <dgm:t>
        <a:bodyPr/>
        <a:lstStyle/>
        <a:p>
          <a:endParaRPr lang="en-US"/>
        </a:p>
      </dgm:t>
    </dgm:pt>
    <dgm:pt modelId="{4BB4764E-9D4B-40C7-A205-083E11075464}" type="sibTrans" cxnId="{AF7329F0-AF96-40D0-8D92-E132F46AE842}">
      <dgm:prSet/>
      <dgm:spPr/>
      <dgm:t>
        <a:bodyPr/>
        <a:lstStyle/>
        <a:p>
          <a:endParaRPr lang="en-US"/>
        </a:p>
      </dgm:t>
    </dgm:pt>
    <dgm:pt modelId="{578534E9-9F5E-4E7A-AEFE-66BA1A7368DB}">
      <dgm:prSet phldrT="[Text]"/>
      <dgm:spPr>
        <a:solidFill>
          <a:schemeClr val="accent4">
            <a:lumMod val="60000"/>
            <a:lumOff val="40000"/>
          </a:schemeClr>
        </a:solidFill>
      </dgm:spPr>
      <dgm:t>
        <a:bodyPr/>
        <a:lstStyle/>
        <a:p>
          <a:r>
            <a:rPr lang="en-US" b="1" dirty="0" smtClean="0">
              <a:solidFill>
                <a:schemeClr val="tx1"/>
              </a:solidFill>
            </a:rPr>
            <a:t>High Level Term</a:t>
          </a:r>
        </a:p>
        <a:p>
          <a:r>
            <a:rPr lang="en-US" dirty="0" smtClean="0">
              <a:solidFill>
                <a:schemeClr val="tx1"/>
              </a:solidFill>
            </a:rPr>
            <a:t>Nausea and vomiting symptoms</a:t>
          </a:r>
          <a:endParaRPr lang="en-US" dirty="0">
            <a:solidFill>
              <a:schemeClr val="tx1"/>
            </a:solidFill>
          </a:endParaRPr>
        </a:p>
      </dgm:t>
    </dgm:pt>
    <dgm:pt modelId="{DBC581C7-2374-4C41-88B7-D2AE2F1FA649}" type="parTrans" cxnId="{2DA2F697-A68D-48F3-A787-0A1A0E6AC77C}">
      <dgm:prSet/>
      <dgm:spPr/>
      <dgm:t>
        <a:bodyPr/>
        <a:lstStyle/>
        <a:p>
          <a:endParaRPr lang="en-US"/>
        </a:p>
      </dgm:t>
    </dgm:pt>
    <dgm:pt modelId="{BCCEF1BC-99A9-4DA7-9DAC-36E3BF2EA451}" type="sibTrans" cxnId="{2DA2F697-A68D-48F3-A787-0A1A0E6AC77C}">
      <dgm:prSet/>
      <dgm:spPr/>
      <dgm:t>
        <a:bodyPr/>
        <a:lstStyle/>
        <a:p>
          <a:endParaRPr lang="en-US"/>
        </a:p>
      </dgm:t>
    </dgm:pt>
    <dgm:pt modelId="{54C1EF39-2D00-478B-9839-86734DDF595B}">
      <dgm:prSet phldrT="[Text]"/>
      <dgm:spPr>
        <a:solidFill>
          <a:schemeClr val="accent4">
            <a:lumMod val="75000"/>
          </a:schemeClr>
        </a:solidFill>
      </dgm:spPr>
      <dgm:t>
        <a:bodyPr/>
        <a:lstStyle/>
        <a:p>
          <a:r>
            <a:rPr lang="en-US" b="1" dirty="0" smtClean="0">
              <a:solidFill>
                <a:schemeClr val="tx1"/>
              </a:solidFill>
            </a:rPr>
            <a:t>Preferred Term</a:t>
          </a:r>
        </a:p>
        <a:p>
          <a:r>
            <a:rPr lang="en-US" dirty="0" smtClean="0">
              <a:solidFill>
                <a:schemeClr val="tx1"/>
              </a:solidFill>
            </a:rPr>
            <a:t>Nausea</a:t>
          </a:r>
          <a:endParaRPr lang="en-US" dirty="0">
            <a:solidFill>
              <a:schemeClr val="tx1"/>
            </a:solidFill>
          </a:endParaRPr>
        </a:p>
      </dgm:t>
    </dgm:pt>
    <dgm:pt modelId="{D3757771-4C3A-4060-B0A1-B0BF919A1AD8}" type="parTrans" cxnId="{DECDCB5C-2668-472C-BEE7-C48434CB2BB1}">
      <dgm:prSet/>
      <dgm:spPr/>
      <dgm:t>
        <a:bodyPr/>
        <a:lstStyle/>
        <a:p>
          <a:endParaRPr lang="en-US"/>
        </a:p>
      </dgm:t>
    </dgm:pt>
    <dgm:pt modelId="{1F4518F0-5FFF-469A-81E8-35A2C03D5842}" type="sibTrans" cxnId="{DECDCB5C-2668-472C-BEE7-C48434CB2BB1}">
      <dgm:prSet/>
      <dgm:spPr/>
      <dgm:t>
        <a:bodyPr/>
        <a:lstStyle/>
        <a:p>
          <a:endParaRPr lang="en-US"/>
        </a:p>
      </dgm:t>
    </dgm:pt>
    <dgm:pt modelId="{591B9A42-7BBB-457A-A3CF-3751DD616C72}">
      <dgm:prSet phldrT="[Text]"/>
      <dgm:spPr>
        <a:solidFill>
          <a:schemeClr val="accent4">
            <a:lumMod val="50000"/>
          </a:schemeClr>
        </a:solidFill>
      </dgm:spPr>
      <dgm:t>
        <a:bodyPr/>
        <a:lstStyle/>
        <a:p>
          <a:r>
            <a:rPr lang="en-US" b="1" dirty="0" smtClean="0">
              <a:solidFill>
                <a:schemeClr val="tx1"/>
              </a:solidFill>
            </a:rPr>
            <a:t>Lowest Level Term</a:t>
          </a:r>
        </a:p>
        <a:p>
          <a:r>
            <a:rPr lang="en-US" dirty="0" smtClean="0">
              <a:solidFill>
                <a:schemeClr val="tx1"/>
              </a:solidFill>
            </a:rPr>
            <a:t>Feeling queasy</a:t>
          </a:r>
          <a:endParaRPr lang="en-US" dirty="0">
            <a:solidFill>
              <a:schemeClr val="tx1"/>
            </a:solidFill>
          </a:endParaRPr>
        </a:p>
      </dgm:t>
    </dgm:pt>
    <dgm:pt modelId="{416641CC-0BF1-4574-8823-288A4CBDD20C}" type="parTrans" cxnId="{C20B5F37-3980-4FEA-A69C-023F92DF6351}">
      <dgm:prSet/>
      <dgm:spPr/>
      <dgm:t>
        <a:bodyPr/>
        <a:lstStyle/>
        <a:p>
          <a:endParaRPr lang="en-US"/>
        </a:p>
      </dgm:t>
    </dgm:pt>
    <dgm:pt modelId="{53E62443-13C0-4BC9-845A-32F3315CA60D}" type="sibTrans" cxnId="{C20B5F37-3980-4FEA-A69C-023F92DF6351}">
      <dgm:prSet/>
      <dgm:spPr/>
      <dgm:t>
        <a:bodyPr/>
        <a:lstStyle/>
        <a:p>
          <a:endParaRPr lang="en-US"/>
        </a:p>
      </dgm:t>
    </dgm:pt>
    <dgm:pt modelId="{E472C2BB-3C02-4F2D-810F-C9499E016D4F}" type="pres">
      <dgm:prSet presAssocID="{F02B7362-32D1-40C2-AA81-071473E0D2F5}" presName="Name0" presStyleCnt="0">
        <dgm:presLayoutVars>
          <dgm:resizeHandles/>
        </dgm:presLayoutVars>
      </dgm:prSet>
      <dgm:spPr/>
      <dgm:t>
        <a:bodyPr/>
        <a:lstStyle/>
        <a:p>
          <a:endParaRPr lang="en-US"/>
        </a:p>
      </dgm:t>
    </dgm:pt>
    <dgm:pt modelId="{09F33755-53F5-4712-B190-5711592639FF}" type="pres">
      <dgm:prSet presAssocID="{90C880C7-5D82-4EAC-BB9C-E2FAC6C37BA1}" presName="text" presStyleLbl="node1" presStyleIdx="0" presStyleCnt="5" custScaleX="145068">
        <dgm:presLayoutVars>
          <dgm:bulletEnabled val="1"/>
        </dgm:presLayoutVars>
      </dgm:prSet>
      <dgm:spPr/>
      <dgm:t>
        <a:bodyPr/>
        <a:lstStyle/>
        <a:p>
          <a:endParaRPr lang="en-US"/>
        </a:p>
      </dgm:t>
    </dgm:pt>
    <dgm:pt modelId="{347569C0-D358-4EA5-BBE1-471081209E25}" type="pres">
      <dgm:prSet presAssocID="{121CEBB1-0429-40FD-9266-828FA072D9E3}" presName="space" presStyleCnt="0"/>
      <dgm:spPr/>
    </dgm:pt>
    <dgm:pt modelId="{F118EC9F-E1C3-49A0-963B-EDB14A605403}" type="pres">
      <dgm:prSet presAssocID="{DF337E53-239E-4C24-A7AF-768C386AC749}" presName="text" presStyleLbl="node1" presStyleIdx="1" presStyleCnt="5">
        <dgm:presLayoutVars>
          <dgm:bulletEnabled val="1"/>
        </dgm:presLayoutVars>
      </dgm:prSet>
      <dgm:spPr/>
      <dgm:t>
        <a:bodyPr/>
        <a:lstStyle/>
        <a:p>
          <a:endParaRPr lang="en-US"/>
        </a:p>
      </dgm:t>
    </dgm:pt>
    <dgm:pt modelId="{DB9045EA-1833-4F1B-B534-50D32DBBC6AF}" type="pres">
      <dgm:prSet presAssocID="{4BB4764E-9D4B-40C7-A205-083E11075464}" presName="space" presStyleCnt="0"/>
      <dgm:spPr/>
    </dgm:pt>
    <dgm:pt modelId="{160BD5CD-2506-4AFD-ADAE-B1A4963593AC}" type="pres">
      <dgm:prSet presAssocID="{578534E9-9F5E-4E7A-AEFE-66BA1A7368DB}" presName="text" presStyleLbl="node1" presStyleIdx="2" presStyleCnt="5" custScaleX="112619">
        <dgm:presLayoutVars>
          <dgm:bulletEnabled val="1"/>
        </dgm:presLayoutVars>
      </dgm:prSet>
      <dgm:spPr/>
      <dgm:t>
        <a:bodyPr/>
        <a:lstStyle/>
        <a:p>
          <a:endParaRPr lang="en-US"/>
        </a:p>
      </dgm:t>
    </dgm:pt>
    <dgm:pt modelId="{7AB327D2-32BA-437C-AAD0-0DFD36E50E09}" type="pres">
      <dgm:prSet presAssocID="{BCCEF1BC-99A9-4DA7-9DAC-36E3BF2EA451}" presName="space" presStyleCnt="0"/>
      <dgm:spPr/>
    </dgm:pt>
    <dgm:pt modelId="{ECC70852-C0E5-49A5-82DF-BA4D670104D7}" type="pres">
      <dgm:prSet presAssocID="{54C1EF39-2D00-478B-9839-86734DDF595B}" presName="text" presStyleLbl="node1" presStyleIdx="3" presStyleCnt="5" custScaleX="232989">
        <dgm:presLayoutVars>
          <dgm:bulletEnabled val="1"/>
        </dgm:presLayoutVars>
      </dgm:prSet>
      <dgm:spPr/>
      <dgm:t>
        <a:bodyPr/>
        <a:lstStyle/>
        <a:p>
          <a:endParaRPr lang="en-US"/>
        </a:p>
      </dgm:t>
    </dgm:pt>
    <dgm:pt modelId="{0B442354-E31B-47EC-A643-4603F2A61277}" type="pres">
      <dgm:prSet presAssocID="{1F4518F0-5FFF-469A-81E8-35A2C03D5842}" presName="space" presStyleCnt="0"/>
      <dgm:spPr/>
    </dgm:pt>
    <dgm:pt modelId="{1844C8EE-7BDD-41A5-A599-5ADBA5B4778D}" type="pres">
      <dgm:prSet presAssocID="{591B9A42-7BBB-457A-A3CF-3751DD616C72}" presName="text" presStyleLbl="node1" presStyleIdx="4" presStyleCnt="5" custScaleX="192937">
        <dgm:presLayoutVars>
          <dgm:bulletEnabled val="1"/>
        </dgm:presLayoutVars>
      </dgm:prSet>
      <dgm:spPr/>
      <dgm:t>
        <a:bodyPr/>
        <a:lstStyle/>
        <a:p>
          <a:endParaRPr lang="en-US"/>
        </a:p>
      </dgm:t>
    </dgm:pt>
  </dgm:ptLst>
  <dgm:cxnLst>
    <dgm:cxn modelId="{0B1314C1-E574-441F-856A-A21597519061}" type="presOf" srcId="{578534E9-9F5E-4E7A-AEFE-66BA1A7368DB}" destId="{160BD5CD-2506-4AFD-ADAE-B1A4963593AC}" srcOrd="0" destOrd="0" presId="urn:diagrams.loki3.com/VaryingWidthList"/>
    <dgm:cxn modelId="{9F4E3503-B091-44F0-B8E3-6EC7577E0AED}" srcId="{F02B7362-32D1-40C2-AA81-071473E0D2F5}" destId="{90C880C7-5D82-4EAC-BB9C-E2FAC6C37BA1}" srcOrd="0" destOrd="0" parTransId="{ED630606-5024-405F-9DC5-1C8C4A8753FA}" sibTransId="{121CEBB1-0429-40FD-9266-828FA072D9E3}"/>
    <dgm:cxn modelId="{AD8F6EEA-0D90-4F08-B1E3-F5D0F66F3849}" type="presOf" srcId="{DF337E53-239E-4C24-A7AF-768C386AC749}" destId="{F118EC9F-E1C3-49A0-963B-EDB14A605403}" srcOrd="0" destOrd="0" presId="urn:diagrams.loki3.com/VaryingWidthList"/>
    <dgm:cxn modelId="{DECDCB5C-2668-472C-BEE7-C48434CB2BB1}" srcId="{F02B7362-32D1-40C2-AA81-071473E0D2F5}" destId="{54C1EF39-2D00-478B-9839-86734DDF595B}" srcOrd="3" destOrd="0" parTransId="{D3757771-4C3A-4060-B0A1-B0BF919A1AD8}" sibTransId="{1F4518F0-5FFF-469A-81E8-35A2C03D5842}"/>
    <dgm:cxn modelId="{B182E831-EBE3-431F-8A11-25825FD2ACD7}" type="presOf" srcId="{F02B7362-32D1-40C2-AA81-071473E0D2F5}" destId="{E472C2BB-3C02-4F2D-810F-C9499E016D4F}" srcOrd="0" destOrd="0" presId="urn:diagrams.loki3.com/VaryingWidthList"/>
    <dgm:cxn modelId="{769C7CA2-DB29-4ED9-A201-382D72200CF5}" type="presOf" srcId="{54C1EF39-2D00-478B-9839-86734DDF595B}" destId="{ECC70852-C0E5-49A5-82DF-BA4D670104D7}" srcOrd="0" destOrd="0" presId="urn:diagrams.loki3.com/VaryingWidthList"/>
    <dgm:cxn modelId="{E8E0CCE7-AC67-4997-A2CE-6A31AAE5FA54}" type="presOf" srcId="{591B9A42-7BBB-457A-A3CF-3751DD616C72}" destId="{1844C8EE-7BDD-41A5-A599-5ADBA5B4778D}" srcOrd="0" destOrd="0" presId="urn:diagrams.loki3.com/VaryingWidthList"/>
    <dgm:cxn modelId="{2DA2F697-A68D-48F3-A787-0A1A0E6AC77C}" srcId="{F02B7362-32D1-40C2-AA81-071473E0D2F5}" destId="{578534E9-9F5E-4E7A-AEFE-66BA1A7368DB}" srcOrd="2" destOrd="0" parTransId="{DBC581C7-2374-4C41-88B7-D2AE2F1FA649}" sibTransId="{BCCEF1BC-99A9-4DA7-9DAC-36E3BF2EA451}"/>
    <dgm:cxn modelId="{C20B5F37-3980-4FEA-A69C-023F92DF6351}" srcId="{F02B7362-32D1-40C2-AA81-071473E0D2F5}" destId="{591B9A42-7BBB-457A-A3CF-3751DD616C72}" srcOrd="4" destOrd="0" parTransId="{416641CC-0BF1-4574-8823-288A4CBDD20C}" sibTransId="{53E62443-13C0-4BC9-845A-32F3315CA60D}"/>
    <dgm:cxn modelId="{AF7329F0-AF96-40D0-8D92-E132F46AE842}" srcId="{F02B7362-32D1-40C2-AA81-071473E0D2F5}" destId="{DF337E53-239E-4C24-A7AF-768C386AC749}" srcOrd="1" destOrd="0" parTransId="{468F912E-98B9-4D6C-87BE-2B5B150EE97A}" sibTransId="{4BB4764E-9D4B-40C7-A205-083E11075464}"/>
    <dgm:cxn modelId="{D2D0999D-07C3-4C28-9CA1-91CC9112A906}" type="presOf" srcId="{90C880C7-5D82-4EAC-BB9C-E2FAC6C37BA1}" destId="{09F33755-53F5-4712-B190-5711592639FF}" srcOrd="0" destOrd="0" presId="urn:diagrams.loki3.com/VaryingWidthList"/>
    <dgm:cxn modelId="{42A08C3B-BFFA-4954-A870-37BD704F3335}" type="presParOf" srcId="{E472C2BB-3C02-4F2D-810F-C9499E016D4F}" destId="{09F33755-53F5-4712-B190-5711592639FF}" srcOrd="0" destOrd="0" presId="urn:diagrams.loki3.com/VaryingWidthList"/>
    <dgm:cxn modelId="{307A3B04-003B-45FD-9A06-D64E791379DF}" type="presParOf" srcId="{E472C2BB-3C02-4F2D-810F-C9499E016D4F}" destId="{347569C0-D358-4EA5-BBE1-471081209E25}" srcOrd="1" destOrd="0" presId="urn:diagrams.loki3.com/VaryingWidthList"/>
    <dgm:cxn modelId="{3CAE651C-9A25-479D-84CA-8333B5A11F41}" type="presParOf" srcId="{E472C2BB-3C02-4F2D-810F-C9499E016D4F}" destId="{F118EC9F-E1C3-49A0-963B-EDB14A605403}" srcOrd="2" destOrd="0" presId="urn:diagrams.loki3.com/VaryingWidthList"/>
    <dgm:cxn modelId="{C82DE2A3-0513-4610-8C67-2171CBDE4D00}" type="presParOf" srcId="{E472C2BB-3C02-4F2D-810F-C9499E016D4F}" destId="{DB9045EA-1833-4F1B-B534-50D32DBBC6AF}" srcOrd="3" destOrd="0" presId="urn:diagrams.loki3.com/VaryingWidthList"/>
    <dgm:cxn modelId="{128D753B-8000-47CB-8EF6-93A738767F73}" type="presParOf" srcId="{E472C2BB-3C02-4F2D-810F-C9499E016D4F}" destId="{160BD5CD-2506-4AFD-ADAE-B1A4963593AC}" srcOrd="4" destOrd="0" presId="urn:diagrams.loki3.com/VaryingWidthList"/>
    <dgm:cxn modelId="{846C1B20-713D-4861-B520-FA564AF136B1}" type="presParOf" srcId="{E472C2BB-3C02-4F2D-810F-C9499E016D4F}" destId="{7AB327D2-32BA-437C-AAD0-0DFD36E50E09}" srcOrd="5" destOrd="0" presId="urn:diagrams.loki3.com/VaryingWidthList"/>
    <dgm:cxn modelId="{5A02FAEF-DEDD-475A-B3A8-C5CD7E604343}" type="presParOf" srcId="{E472C2BB-3C02-4F2D-810F-C9499E016D4F}" destId="{ECC70852-C0E5-49A5-82DF-BA4D670104D7}" srcOrd="6" destOrd="0" presId="urn:diagrams.loki3.com/VaryingWidthList"/>
    <dgm:cxn modelId="{7A7474A1-9C7C-46E4-8064-FFE6D38FB091}" type="presParOf" srcId="{E472C2BB-3C02-4F2D-810F-C9499E016D4F}" destId="{0B442354-E31B-47EC-A643-4603F2A61277}" srcOrd="7" destOrd="0" presId="urn:diagrams.loki3.com/VaryingWidthList"/>
    <dgm:cxn modelId="{08A625AD-99DD-4915-8119-F0D6A75B6AF2}" type="presParOf" srcId="{E472C2BB-3C02-4F2D-810F-C9499E016D4F}" destId="{1844C8EE-7BDD-41A5-A599-5ADBA5B4778D}" srcOrd="8"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33755-53F5-4712-B190-5711592639FF}">
      <dsp:nvSpPr>
        <dsp:cNvPr id="0" name=""/>
        <dsp:cNvSpPr/>
      </dsp:nvSpPr>
      <dsp:spPr>
        <a:xfrm>
          <a:off x="893740" y="1943"/>
          <a:ext cx="4308519" cy="849719"/>
        </a:xfrm>
        <a:prstGeom prst="rect">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rPr>
            <a:t>System Organ Class</a:t>
          </a:r>
        </a:p>
        <a:p>
          <a:pPr lvl="0" algn="ctr" defTabSz="977900">
            <a:lnSpc>
              <a:spcPct val="90000"/>
            </a:lnSpc>
            <a:spcBef>
              <a:spcPct val="0"/>
            </a:spcBef>
            <a:spcAft>
              <a:spcPct val="35000"/>
            </a:spcAft>
          </a:pPr>
          <a:r>
            <a:rPr lang="en-US" sz="2200" kern="1200" dirty="0" smtClean="0">
              <a:solidFill>
                <a:schemeClr val="tx1"/>
              </a:solidFill>
            </a:rPr>
            <a:t>Gastrointestinal disorder</a:t>
          </a:r>
          <a:endParaRPr lang="en-US" sz="2200" kern="1200" dirty="0">
            <a:solidFill>
              <a:schemeClr val="tx1"/>
            </a:solidFill>
          </a:endParaRPr>
        </a:p>
      </dsp:txBody>
      <dsp:txXfrm>
        <a:off x="893740" y="1943"/>
        <a:ext cx="4308519" cy="849719"/>
      </dsp:txXfrm>
    </dsp:sp>
    <dsp:sp modelId="{F118EC9F-E1C3-49A0-963B-EDB14A605403}">
      <dsp:nvSpPr>
        <dsp:cNvPr id="0" name=""/>
        <dsp:cNvSpPr/>
      </dsp:nvSpPr>
      <dsp:spPr>
        <a:xfrm>
          <a:off x="888000" y="894148"/>
          <a:ext cx="4320000" cy="849719"/>
        </a:xfrm>
        <a:prstGeom prst="rect">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rPr>
            <a:t>High Level Group Term</a:t>
          </a:r>
        </a:p>
        <a:p>
          <a:pPr lvl="0" algn="ctr" defTabSz="977900">
            <a:lnSpc>
              <a:spcPct val="90000"/>
            </a:lnSpc>
            <a:spcBef>
              <a:spcPct val="0"/>
            </a:spcBef>
            <a:spcAft>
              <a:spcPct val="35000"/>
            </a:spcAft>
          </a:pPr>
          <a:r>
            <a:rPr lang="en-US" sz="2200" kern="1200" dirty="0" smtClean="0">
              <a:solidFill>
                <a:schemeClr val="tx1"/>
              </a:solidFill>
            </a:rPr>
            <a:t>Gastrointestinal signs and symptoms</a:t>
          </a:r>
          <a:endParaRPr lang="en-US" sz="2200" kern="1200" dirty="0">
            <a:solidFill>
              <a:schemeClr val="tx1"/>
            </a:solidFill>
          </a:endParaRPr>
        </a:p>
      </dsp:txBody>
      <dsp:txXfrm>
        <a:off x="888000" y="894148"/>
        <a:ext cx="4320000" cy="849719"/>
      </dsp:txXfrm>
    </dsp:sp>
    <dsp:sp modelId="{160BD5CD-2506-4AFD-ADAE-B1A4963593AC}">
      <dsp:nvSpPr>
        <dsp:cNvPr id="0" name=""/>
        <dsp:cNvSpPr/>
      </dsp:nvSpPr>
      <dsp:spPr>
        <a:xfrm>
          <a:off x="919500" y="1786354"/>
          <a:ext cx="4256998" cy="849719"/>
        </a:xfrm>
        <a:prstGeom prst="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rPr>
            <a:t>High Level Term</a:t>
          </a:r>
        </a:p>
        <a:p>
          <a:pPr lvl="0" algn="ctr" defTabSz="977900">
            <a:lnSpc>
              <a:spcPct val="90000"/>
            </a:lnSpc>
            <a:spcBef>
              <a:spcPct val="0"/>
            </a:spcBef>
            <a:spcAft>
              <a:spcPct val="35000"/>
            </a:spcAft>
          </a:pPr>
          <a:r>
            <a:rPr lang="en-US" sz="2200" kern="1200" dirty="0" smtClean="0">
              <a:solidFill>
                <a:schemeClr val="tx1"/>
              </a:solidFill>
            </a:rPr>
            <a:t>Nausea and vomiting symptoms</a:t>
          </a:r>
          <a:endParaRPr lang="en-US" sz="2200" kern="1200" dirty="0">
            <a:solidFill>
              <a:schemeClr val="tx1"/>
            </a:solidFill>
          </a:endParaRPr>
        </a:p>
      </dsp:txBody>
      <dsp:txXfrm>
        <a:off x="919500" y="1786354"/>
        <a:ext cx="4256998" cy="849719"/>
      </dsp:txXfrm>
    </dsp:sp>
    <dsp:sp modelId="{ECC70852-C0E5-49A5-82DF-BA4D670104D7}">
      <dsp:nvSpPr>
        <dsp:cNvPr id="0" name=""/>
        <dsp:cNvSpPr/>
      </dsp:nvSpPr>
      <dsp:spPr>
        <a:xfrm>
          <a:off x="846253" y="2678559"/>
          <a:ext cx="4403492" cy="849719"/>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rPr>
            <a:t>Preferred Term</a:t>
          </a:r>
        </a:p>
        <a:p>
          <a:pPr lvl="0" algn="ctr" defTabSz="977900">
            <a:lnSpc>
              <a:spcPct val="90000"/>
            </a:lnSpc>
            <a:spcBef>
              <a:spcPct val="0"/>
            </a:spcBef>
            <a:spcAft>
              <a:spcPct val="35000"/>
            </a:spcAft>
          </a:pPr>
          <a:r>
            <a:rPr lang="en-US" sz="2200" kern="1200" dirty="0" smtClean="0">
              <a:solidFill>
                <a:schemeClr val="tx1"/>
              </a:solidFill>
            </a:rPr>
            <a:t>Nausea</a:t>
          </a:r>
          <a:endParaRPr lang="en-US" sz="2200" kern="1200" dirty="0">
            <a:solidFill>
              <a:schemeClr val="tx1"/>
            </a:solidFill>
          </a:endParaRPr>
        </a:p>
      </dsp:txBody>
      <dsp:txXfrm>
        <a:off x="846253" y="2678559"/>
        <a:ext cx="4403492" cy="849719"/>
      </dsp:txXfrm>
    </dsp:sp>
    <dsp:sp modelId="{1844C8EE-7BDD-41A5-A599-5ADBA5B4778D}">
      <dsp:nvSpPr>
        <dsp:cNvPr id="0" name=""/>
        <dsp:cNvSpPr/>
      </dsp:nvSpPr>
      <dsp:spPr>
        <a:xfrm>
          <a:off x="877458" y="3570765"/>
          <a:ext cx="4341082" cy="849719"/>
        </a:xfrm>
        <a:prstGeom prst="rect">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rPr>
            <a:t>Lowest Level Term</a:t>
          </a:r>
        </a:p>
        <a:p>
          <a:pPr lvl="0" algn="ctr" defTabSz="977900">
            <a:lnSpc>
              <a:spcPct val="90000"/>
            </a:lnSpc>
            <a:spcBef>
              <a:spcPct val="0"/>
            </a:spcBef>
            <a:spcAft>
              <a:spcPct val="35000"/>
            </a:spcAft>
          </a:pPr>
          <a:r>
            <a:rPr lang="en-US" sz="2200" kern="1200" dirty="0" smtClean="0">
              <a:solidFill>
                <a:schemeClr val="tx1"/>
              </a:solidFill>
            </a:rPr>
            <a:t>Feeling queasy</a:t>
          </a:r>
          <a:endParaRPr lang="en-US" sz="2200" kern="1200" dirty="0">
            <a:solidFill>
              <a:schemeClr val="tx1"/>
            </a:solidFill>
          </a:endParaRPr>
        </a:p>
      </dsp:txBody>
      <dsp:txXfrm>
        <a:off x="877458" y="3570765"/>
        <a:ext cx="4341082" cy="849719"/>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8475" y="1084263"/>
            <a:ext cx="8253413" cy="5159375"/>
          </a:xfrm>
          <a:prstGeom prst="rect">
            <a:avLst/>
          </a:prstGeom>
          <a:noFill/>
          <a:ln w="12700">
            <a:solidFill>
              <a:prstClr val="black"/>
            </a:solidFill>
          </a:ln>
        </p:spPr>
        <p:txBody>
          <a:bodyPr vert="horz" lIns="96661" tIns="48331" rIns="96661" bIns="48331" rtlCol="0" anchor="ctr"/>
          <a:lstStyle/>
          <a:p>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dirty="0"/>
          </a:p>
        </p:txBody>
      </p:sp>
      <p:sp>
        <p:nvSpPr>
          <p:cNvPr id="8" name="Header Placeholder 7"/>
          <p:cNvSpPr>
            <a:spLocks noGrp="1"/>
          </p:cNvSpPr>
          <p:nvPr>
            <p:ph type="hdr" sz="quarter"/>
          </p:nvPr>
        </p:nvSpPr>
        <p:spPr>
          <a:xfrm>
            <a:off x="0" y="0"/>
            <a:ext cx="4160520" cy="367454"/>
          </a:xfrm>
          <a:prstGeom prst="rect">
            <a:avLst/>
          </a:prstGeom>
        </p:spPr>
        <p:txBody>
          <a:bodyPr vert="horz" lIns="96661" tIns="48331" rIns="96661" bIns="48331" rtlCol="0"/>
          <a:lstStyle>
            <a:lvl1pPr algn="l">
              <a:defRPr sz="1300"/>
            </a:lvl1pPr>
          </a:lstStyle>
          <a:p>
            <a:r>
              <a:rPr lang="en-US" dirty="0" smtClean="0"/>
              <a:t>PALS Template for TA/Product Training Presentations</a:t>
            </a:r>
            <a:endParaRPr lang="en-US" dirty="0"/>
          </a:p>
        </p:txBody>
      </p:sp>
    </p:spTree>
    <p:extLst>
      <p:ext uri="{BB962C8B-B14F-4D97-AF65-F5344CB8AC3E}">
        <p14:creationId xmlns:p14="http://schemas.microsoft.com/office/powerpoint/2010/main" val="46800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419082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AE is a term that is a unique representation of a specific event used for medical documentation and scientific analyses.</a:t>
            </a:r>
          </a:p>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13</a:t>
            </a:fld>
            <a:endParaRPr lang="en-US" dirty="0"/>
          </a:p>
        </p:txBody>
      </p:sp>
    </p:spTree>
    <p:extLst>
      <p:ext uri="{BB962C8B-B14F-4D97-AF65-F5344CB8AC3E}">
        <p14:creationId xmlns:p14="http://schemas.microsoft.com/office/powerpoint/2010/main" val="1096846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15</a:t>
            </a:fld>
            <a:endParaRPr lang="en-US" dirty="0"/>
          </a:p>
        </p:txBody>
      </p:sp>
    </p:spTree>
    <p:extLst>
      <p:ext uri="{BB962C8B-B14F-4D97-AF65-F5344CB8AC3E}">
        <p14:creationId xmlns:p14="http://schemas.microsoft.com/office/powerpoint/2010/main" val="3532647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16</a:t>
            </a:fld>
            <a:endParaRPr lang="en-US" dirty="0"/>
          </a:p>
        </p:txBody>
      </p:sp>
    </p:spTree>
    <p:extLst>
      <p:ext uri="{BB962C8B-B14F-4D97-AF65-F5344CB8AC3E}">
        <p14:creationId xmlns:p14="http://schemas.microsoft.com/office/powerpoint/2010/main" val="2441323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r>
              <a:rPr lang="en-US" sz="1200" dirty="0" smtClean="0"/>
              <a:t>The submission dataset structure may differ from the structure at the time of collection. E.g. You may collect data at each visit in order to meet operational needs, but submit records that summarize the event and  report the highest level of severity, causality, seriousness etc. </a:t>
            </a:r>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19</a:t>
            </a:fld>
            <a:endParaRPr lang="en-US" dirty="0"/>
          </a:p>
        </p:txBody>
      </p:sp>
    </p:spTree>
    <p:extLst>
      <p:ext uri="{BB962C8B-B14F-4D97-AF65-F5344CB8AC3E}">
        <p14:creationId xmlns:p14="http://schemas.microsoft.com/office/powerpoint/2010/main" val="3146029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1" y="491133"/>
            <a:ext cx="466344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Content Slide- 2 row / comparison</a:t>
            </a:r>
            <a:endParaRPr lang="en-US" dirty="0">
              <a:solidFill>
                <a:srgbClr val="FF0000"/>
              </a:solidFill>
            </a:endParaRPr>
          </a:p>
        </p:txBody>
      </p:sp>
    </p:spTree>
    <p:extLst>
      <p:ext uri="{BB962C8B-B14F-4D97-AF65-F5344CB8AC3E}">
        <p14:creationId xmlns:p14="http://schemas.microsoft.com/office/powerpoint/2010/main" val="1873127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404" y="6354443"/>
            <a:ext cx="1983106" cy="328295"/>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9pt</a:t>
            </a:r>
          </a:p>
        </p:txBody>
      </p:sp>
      <p:cxnSp>
        <p:nvCxnSpPr>
          <p:cNvPr id="5" name="Straight Arrow Connector 4"/>
          <p:cNvCxnSpPr>
            <a:stCxn id="4" idx="0"/>
          </p:cNvCxnSpPr>
          <p:nvPr/>
        </p:nvCxnSpPr>
        <p:spPr>
          <a:xfrm flipV="1">
            <a:off x="1554957" y="5976017"/>
            <a:ext cx="273844" cy="378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40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Tree>
    <p:extLst>
      <p:ext uri="{BB962C8B-B14F-4D97-AF65-F5344CB8AC3E}">
        <p14:creationId xmlns:p14="http://schemas.microsoft.com/office/powerpoint/2010/main" val="382468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2</a:t>
            </a:fld>
            <a:endParaRPr lang="en-US" dirty="0"/>
          </a:p>
        </p:txBody>
      </p:sp>
    </p:spTree>
    <p:extLst>
      <p:ext uri="{BB962C8B-B14F-4D97-AF65-F5344CB8AC3E}">
        <p14:creationId xmlns:p14="http://schemas.microsoft.com/office/powerpoint/2010/main" val="746422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endParaRPr lang="en-US"/>
          </a:p>
        </p:txBody>
      </p:sp>
    </p:spTree>
    <p:extLst>
      <p:ext uri="{BB962C8B-B14F-4D97-AF65-F5344CB8AC3E}">
        <p14:creationId xmlns:p14="http://schemas.microsoft.com/office/powerpoint/2010/main" val="406277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5</a:t>
            </a:fld>
            <a:endParaRPr lang="en-US" dirty="0"/>
          </a:p>
        </p:txBody>
      </p:sp>
    </p:spTree>
    <p:extLst>
      <p:ext uri="{BB962C8B-B14F-4D97-AF65-F5344CB8AC3E}">
        <p14:creationId xmlns:p14="http://schemas.microsoft.com/office/powerpoint/2010/main" val="343222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6</a:t>
            </a:fld>
            <a:endParaRPr lang="en-US" dirty="0"/>
          </a:p>
        </p:txBody>
      </p:sp>
    </p:spTree>
    <p:extLst>
      <p:ext uri="{BB962C8B-B14F-4D97-AF65-F5344CB8AC3E}">
        <p14:creationId xmlns:p14="http://schemas.microsoft.com/office/powerpoint/2010/main" val="401057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pPr marL="231775" indent="0">
              <a:spcBef>
                <a:spcPts val="1200"/>
              </a:spcBef>
              <a:buNone/>
            </a:pPr>
            <a:r>
              <a:rPr lang="en-US" sz="1200" dirty="0" smtClean="0"/>
              <a:t>MedDRA : Developed by  ICH* in 1990  </a:t>
            </a:r>
          </a:p>
          <a:p>
            <a:pPr marL="231775" indent="0">
              <a:spcBef>
                <a:spcPts val="1200"/>
              </a:spcBef>
              <a:buNone/>
            </a:pPr>
            <a:r>
              <a:rPr lang="en-US" sz="1200" dirty="0" smtClean="0"/>
              <a:t>Highly specific standards of medical terminology</a:t>
            </a:r>
          </a:p>
          <a:p>
            <a:pPr marL="231775" indent="0">
              <a:spcBef>
                <a:spcPts val="1200"/>
              </a:spcBef>
              <a:buNone/>
            </a:pPr>
            <a:r>
              <a:rPr lang="en-US" sz="1200" dirty="0" smtClean="0"/>
              <a:t>Updated twice a year</a:t>
            </a:r>
          </a:p>
          <a:p>
            <a:pPr marL="231775" indent="0">
              <a:spcBef>
                <a:spcPts val="1200"/>
              </a:spcBef>
              <a:buNone/>
            </a:pPr>
            <a:r>
              <a:rPr lang="en-US" sz="1200" dirty="0" smtClean="0"/>
              <a:t>Useful for analysis as it codes the data into standard form</a:t>
            </a:r>
          </a:p>
          <a:p>
            <a:pPr marL="231775" indent="0">
              <a:spcBef>
                <a:spcPts val="1200"/>
              </a:spcBef>
              <a:buNone/>
            </a:pPr>
            <a:r>
              <a:rPr lang="en-US" sz="1200" dirty="0" smtClean="0"/>
              <a:t>Standardized MedDRA Queries (SMQs)  help in identification and retrieval of safety data.</a:t>
            </a:r>
          </a:p>
          <a:p>
            <a:pPr marL="231775" indent="0">
              <a:spcBef>
                <a:spcPts val="1200"/>
              </a:spcBef>
              <a:buNone/>
            </a:pPr>
            <a:r>
              <a:rPr lang="en-US" sz="1200" dirty="0" smtClean="0"/>
              <a:t>The SMQs are maintained with each release of MedDRA by the MSSO.</a:t>
            </a:r>
          </a:p>
          <a:p>
            <a:endParaRPr lang="en-US" altLang="en-US" dirty="0" smtClean="0"/>
          </a:p>
          <a:p>
            <a:endParaRPr lang="en-US" altLang="en-US" dirty="0" smtClean="0"/>
          </a:p>
          <a:p>
            <a:r>
              <a:rPr lang="en-US" altLang="en-US" dirty="0" smtClean="0"/>
              <a:t>Non-current terms are flagged at the LLT level within MedDRA</a:t>
            </a:r>
          </a:p>
          <a:p>
            <a:r>
              <a:rPr lang="en-US" altLang="en-US" dirty="0" smtClean="0"/>
              <a:t>Not recommended for continued use Not recommended for continued use</a:t>
            </a:r>
          </a:p>
          <a:p>
            <a:r>
              <a:rPr lang="en-US" altLang="en-US" dirty="0" smtClean="0"/>
              <a:t>Retained within the terminology to preserve historical data for retrieval and analysis</a:t>
            </a:r>
          </a:p>
          <a:p>
            <a:r>
              <a:rPr lang="en-US" altLang="en-US" dirty="0" smtClean="0"/>
              <a:t>Terms that are vague, ambiguous, out dated, truncated, or misspelled</a:t>
            </a:r>
          </a:p>
          <a:p>
            <a:r>
              <a:rPr lang="en-US" altLang="en-US" dirty="0" smtClean="0"/>
              <a:t>Terms derived from other terminologies that do not fit MedDRA rules</a:t>
            </a:r>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9</a:t>
            </a:fld>
            <a:endParaRPr lang="en-US" dirty="0"/>
          </a:p>
        </p:txBody>
      </p:sp>
    </p:spTree>
    <p:extLst>
      <p:ext uri="{BB962C8B-B14F-4D97-AF65-F5344CB8AC3E}">
        <p14:creationId xmlns:p14="http://schemas.microsoft.com/office/powerpoint/2010/main" val="159800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10</a:t>
            </a:fld>
            <a:endParaRPr lang="en-US" dirty="0"/>
          </a:p>
        </p:txBody>
      </p:sp>
    </p:spTree>
    <p:extLst>
      <p:ext uri="{BB962C8B-B14F-4D97-AF65-F5344CB8AC3E}">
        <p14:creationId xmlns:p14="http://schemas.microsoft.com/office/powerpoint/2010/main" val="243419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11</a:t>
            </a:fld>
            <a:endParaRPr lang="en-US" dirty="0"/>
          </a:p>
        </p:txBody>
      </p:sp>
    </p:spTree>
    <p:extLst>
      <p:ext uri="{BB962C8B-B14F-4D97-AF65-F5344CB8AC3E}">
        <p14:creationId xmlns:p14="http://schemas.microsoft.com/office/powerpoint/2010/main" val="4267146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12</a:t>
            </a:fld>
            <a:endParaRPr lang="en-US" dirty="0"/>
          </a:p>
        </p:txBody>
      </p:sp>
    </p:spTree>
    <p:extLst>
      <p:ext uri="{BB962C8B-B14F-4D97-AF65-F5344CB8AC3E}">
        <p14:creationId xmlns:p14="http://schemas.microsoft.com/office/powerpoint/2010/main" val="2352225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33287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TCS Confidential</a:t>
            </a:r>
            <a:endParaRPr lang="en-US" dirty="0"/>
          </a:p>
        </p:txBody>
      </p:sp>
      <p:sp>
        <p:nvSpPr>
          <p:cNvPr id="5" name="Title 4"/>
          <p:cNvSpPr>
            <a:spLocks noGrp="1"/>
          </p:cNvSpPr>
          <p:nvPr>
            <p:ph type="title"/>
          </p:nvPr>
        </p:nvSpPr>
        <p:spPr>
          <a:xfrm>
            <a:off x="403761" y="50617"/>
            <a:ext cx="8511639" cy="53553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01629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TCS Confidential</a:t>
            </a:r>
            <a:endParaRPr lang="en-US" dirty="0"/>
          </a:p>
        </p:txBody>
      </p:sp>
    </p:spTree>
    <p:extLst>
      <p:ext uri="{BB962C8B-B14F-4D97-AF65-F5344CB8AC3E}">
        <p14:creationId xmlns:p14="http://schemas.microsoft.com/office/powerpoint/2010/main" val="2266085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TCS Confidential</a:t>
            </a:r>
            <a:endParaRPr lang="en-US" dirty="0"/>
          </a:p>
        </p:txBody>
      </p:sp>
      <p:sp>
        <p:nvSpPr>
          <p:cNvPr id="5" name="Title 4"/>
          <p:cNvSpPr>
            <a:spLocks noGrp="1"/>
          </p:cNvSpPr>
          <p:nvPr>
            <p:ph type="title"/>
          </p:nvPr>
        </p:nvSpPr>
        <p:spPr>
          <a:xfrm>
            <a:off x="403761" y="50617"/>
            <a:ext cx="8511639" cy="53553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01629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TCS Confidential</a:t>
            </a:r>
            <a:endParaRPr lang="en-US" dirty="0"/>
          </a:p>
        </p:txBody>
      </p:sp>
      <p:sp>
        <p:nvSpPr>
          <p:cNvPr id="5" name="Title 4"/>
          <p:cNvSpPr>
            <a:spLocks noGrp="1"/>
          </p:cNvSpPr>
          <p:nvPr>
            <p:ph type="title"/>
          </p:nvPr>
        </p:nvSpPr>
        <p:spPr>
          <a:xfrm>
            <a:off x="403761" y="50617"/>
            <a:ext cx="8511639" cy="53553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01629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lvl="0">
              <a:spcAft>
                <a:spcPts val="500"/>
              </a:spcAft>
            </a:pPr>
            <a:endParaRPr lang="en-US" sz="2000">
              <a:solidFill>
                <a:schemeClr val="bg1"/>
              </a:solidFill>
              <a:latin typeface="Minion Pro"/>
              <a:cs typeface="Minion Pro"/>
            </a:endParaRPr>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22932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892334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14548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9030"/>
            <a:ext cx="9144000" cy="574403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1108226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836928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6" name="Picture 15"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224906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347950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258379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Cover4.jpg"/>
          <p:cNvPicPr>
            <a:picLocks noChangeAspect="1"/>
          </p:cNvPicPr>
          <p:nvPr userDrawn="1"/>
        </p:nvPicPr>
        <p:blipFill rotWithShape="1">
          <a:blip r:embed="rId2">
            <a:extLst>
              <a:ext uri="{28A0092B-C50C-407E-A947-70E740481C1C}">
                <a14:useLocalDpi xmlns:a14="http://schemas.microsoft.com/office/drawing/2010/main" val="0"/>
              </a:ext>
            </a:extLst>
          </a:blip>
          <a:srcRect b="33333"/>
          <a:stretch/>
        </p:blipFill>
        <p:spPr>
          <a:xfrm>
            <a:off x="0" y="0"/>
            <a:ext cx="9144000" cy="3810000"/>
          </a:xfrm>
          <a:prstGeom prst="rect">
            <a:avLst/>
          </a:prstGeom>
        </p:spPr>
      </p:pic>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087453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1524317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02621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112"/>
            <a:ext cx="9144000" cy="5717112"/>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119044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554832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522831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45619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1" y="-1"/>
            <a:ext cx="9144000" cy="3629025"/>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6027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4086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9428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1212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3" name="Rounded Rectangle 32"/>
          <p:cNvSpPr/>
          <p:nvPr/>
        </p:nvSpPr>
        <p:spPr>
          <a:xfrm>
            <a:off x="460375" y="1427163"/>
            <a:ext cx="8223250" cy="1695390"/>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917" dirty="0">
              <a:solidFill>
                <a:prstClr val="white"/>
              </a:solidFill>
            </a:endParaRPr>
          </a:p>
        </p:txBody>
      </p:sp>
      <p:sp>
        <p:nvSpPr>
          <p:cNvPr id="34" name="Rounded Rectangle 33"/>
          <p:cNvSpPr/>
          <p:nvPr/>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10" name="Rounded Rectangle 9"/>
          <p:cNvSpPr/>
          <p:nvPr/>
        </p:nvSpPr>
        <p:spPr>
          <a:xfrm>
            <a:off x="460375"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12" name="Rectangle 11"/>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13" name="Rectangle 12"/>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16" name="Rectangle 15"/>
          <p:cNvSpPr/>
          <p:nvPr/>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17" name="Rectangle 16"/>
          <p:cNvSpPr/>
          <p:nvPr/>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3" name="Rounded Rectangle 22"/>
          <p:cNvSpPr/>
          <p:nvPr/>
        </p:nvSpPr>
        <p:spPr>
          <a:xfrm>
            <a:off x="4718334"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24" name="Rectangle 23"/>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25" name="Rectangle 24"/>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26" name="Rectangle 25"/>
          <p:cNvSpPr/>
          <p:nvPr/>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7" name="Rectangle 26"/>
          <p:cNvSpPr/>
          <p:nvPr/>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 name="Content Placeholder 4"/>
          <p:cNvSpPr>
            <a:spLocks noGrp="1"/>
          </p:cNvSpPr>
          <p:nvPr>
            <p:ph sz="quarter" idx="10"/>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36" name="Text Placeholder 35"/>
          <p:cNvSpPr>
            <a:spLocks noGrp="1"/>
          </p:cNvSpPr>
          <p:nvPr>
            <p:ph type="body" sz="quarter" idx="11"/>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9" name="Text Placeholder 35"/>
          <p:cNvSpPr>
            <a:spLocks noGrp="1"/>
          </p:cNvSpPr>
          <p:nvPr>
            <p:ph type="body" sz="quarter" idx="12"/>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2" name="Text Placeholder 35"/>
          <p:cNvSpPr>
            <a:spLocks noGrp="1"/>
          </p:cNvSpPr>
          <p:nvPr>
            <p:ph type="body" sz="quarter" idx="15"/>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3" name="Text Placeholder 35"/>
          <p:cNvSpPr>
            <a:spLocks noGrp="1"/>
          </p:cNvSpPr>
          <p:nvPr>
            <p:ph type="body" sz="quarter" idx="16"/>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70" name="Content Placeholder 68"/>
          <p:cNvSpPr>
            <a:spLocks noGrp="1"/>
          </p:cNvSpPr>
          <p:nvPr>
            <p:ph sz="quarter" idx="20"/>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72" name="Content Placeholder 68"/>
          <p:cNvSpPr>
            <a:spLocks noGrp="1"/>
          </p:cNvSpPr>
          <p:nvPr>
            <p:ph sz="quarter" idx="22"/>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333967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TCS Confidential</a:t>
            </a:r>
            <a:endParaRPr lang="en-US" dirty="0"/>
          </a:p>
        </p:txBody>
      </p:sp>
      <p:sp>
        <p:nvSpPr>
          <p:cNvPr id="5" name="Title 4"/>
          <p:cNvSpPr>
            <a:spLocks noGrp="1"/>
          </p:cNvSpPr>
          <p:nvPr>
            <p:ph type="title"/>
          </p:nvPr>
        </p:nvSpPr>
        <p:spPr>
          <a:xfrm>
            <a:off x="403761" y="50617"/>
            <a:ext cx="8511639" cy="53553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61073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endParaRPr lang="en-US" dirty="0"/>
          </a:p>
        </p:txBody>
      </p:sp>
    </p:spTree>
    <p:extLst>
      <p:ext uri="{BB962C8B-B14F-4D97-AF65-F5344CB8AC3E}">
        <p14:creationId xmlns:p14="http://schemas.microsoft.com/office/powerpoint/2010/main" val="4118732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microsoft.com/office/2007/relationships/hdphoto" Target="../media/hdphoto1.wdp"/><Relationship Id="rId4" Type="http://schemas.openxmlformats.org/officeDocument/2006/relationships/slideLayout" Target="../slideLayouts/slideLayout2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454025"/>
            <a:ext cx="2252547" cy="685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a:spcAft>
                <a:spcPts val="500"/>
              </a:spcAft>
            </a:pPr>
            <a:endParaRPr lang="en-US" sz="2000" dirty="0">
              <a:solidFill>
                <a:schemeClr val="bg1"/>
              </a:solidFill>
              <a:latin typeface="Minion Pro"/>
              <a:cs typeface="Minion Pro"/>
            </a:endParaRPr>
          </a:p>
        </p:txBody>
      </p:sp>
      <p:sp>
        <p:nvSpPr>
          <p:cNvPr id="7" name="Freeform 6"/>
          <p:cNvSpPr/>
          <p:nvPr/>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457200" tIns="0" rIns="0" bIns="0" rtlCol="0" anchor="ctr">
            <a:noAutofit/>
          </a:bodyPr>
          <a:lstStyle/>
          <a:p>
            <a:pPr>
              <a:spcAft>
                <a:spcPts val="500"/>
              </a:spcAft>
            </a:pPr>
            <a:endParaRPr lang="en-US" sz="2000" dirty="0">
              <a:solidFill>
                <a:schemeClr val="bg1"/>
              </a:solidFill>
              <a:latin typeface="Minion Pro"/>
              <a:cs typeface="Minion Pro"/>
            </a:endParaRPr>
          </a:p>
        </p:txBody>
      </p:sp>
    </p:spTree>
    <p:extLst>
      <p:ext uri="{BB962C8B-B14F-4D97-AF65-F5344CB8AC3E}">
        <p14:creationId xmlns:p14="http://schemas.microsoft.com/office/powerpoint/2010/main" val="2356820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23" r:id="rId4"/>
    <p:sldLayoutId id="2147483664" r:id="rId5"/>
    <p:sldLayoutId id="2147483665" r:id="rId6"/>
    <p:sldLayoutId id="2147483758" r:id="rId7"/>
    <p:sldLayoutId id="2147483761" r:id="rId8"/>
    <p:sldLayoutId id="2147483762" r:id="rId9"/>
    <p:sldLayoutId id="2147483763" r:id="rId10"/>
    <p:sldLayoutId id="2147483764" r:id="rId11"/>
    <p:sldLayoutId id="2147483765" r:id="rId12"/>
    <p:sldLayoutId id="21474837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892" userDrawn="1">
          <p15:clr>
            <a:srgbClr val="F26B43"/>
          </p15:clr>
        </p15:guide>
        <p15:guide id="3" pos="5472" userDrawn="1">
          <p15:clr>
            <a:srgbClr val="F26B43"/>
          </p15:clr>
        </p15:guide>
        <p15:guide id="4" orient="horz" pos="3168" userDrawn="1">
          <p15:clr>
            <a:srgbClr val="F26B43"/>
          </p15:clr>
        </p15:guide>
        <p15:guide id="5"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lvl="0">
              <a:spcAft>
                <a:spcPts val="500"/>
              </a:spcAft>
            </a:pPr>
            <a:endParaRPr lang="en-US" sz="2000">
              <a:solidFill>
                <a:schemeClr val="bg1"/>
              </a:solidFill>
              <a:latin typeface="Minion Pro"/>
              <a:cs typeface="Minion Pro"/>
            </a:endParaRPr>
          </a:p>
        </p:txBody>
      </p:sp>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5" name="Freeform 4"/>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23407879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ver4.jpg"/>
          <p:cNvPicPr>
            <a:picLocks noChangeAspect="1"/>
          </p:cNvPicPr>
          <p:nvPr userDrawn="1"/>
        </p:nvPicPr>
        <p:blipFill rotWithShape="1">
          <a:blip r:embed="rId9">
            <a:extLst>
              <a:ext uri="{BEBA8EAE-BF5A-486C-A8C5-ECC9F3942E4B}">
                <a14:imgProps xmlns:a14="http://schemas.microsoft.com/office/drawing/2010/main">
                  <a14:imgLayer r:embed="rId10">
                    <a14:imgEffect>
                      <a14:sharpenSoften amount="20000"/>
                    </a14:imgEffect>
                    <a14:imgEffect>
                      <a14:colorTemperature colorTemp="8000"/>
                    </a14:imgEffect>
                    <a14:imgEffect>
                      <a14:brightnessContrast bright="-45000" contrast="40000"/>
                    </a14:imgEffect>
                  </a14:imgLayer>
                </a14:imgProps>
              </a:ext>
              <a:ext uri="{28A0092B-C50C-407E-A947-70E740481C1C}">
                <a14:useLocalDpi xmlns:a14="http://schemas.microsoft.com/office/drawing/2010/main" val="0"/>
              </a:ext>
            </a:extLst>
          </a:blip>
          <a:srcRect r="1493" b="86208"/>
          <a:stretch/>
        </p:blipFill>
        <p:spPr>
          <a:xfrm>
            <a:off x="0" y="0"/>
            <a:ext cx="9144000" cy="800073"/>
          </a:xfrm>
          <a:prstGeom prst="rect">
            <a:avLst/>
          </a:prstGeom>
        </p:spPr>
      </p:pic>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6" name="Freeform 5"/>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54949007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60"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mailto:PALS@tcs.com"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p:txBody>
          <a:bodyPr anchor="ctr"/>
          <a:lstStyle/>
          <a:p>
            <a:r>
              <a:rPr lang="en-US" dirty="0"/>
              <a:t>Discussion on </a:t>
            </a:r>
            <a:r>
              <a:rPr lang="en-US" dirty="0" smtClean="0"/>
              <a:t>General Observations  Class </a:t>
            </a:r>
            <a:r>
              <a:rPr lang="en-US" dirty="0"/>
              <a:t>– Event Class</a:t>
            </a:r>
            <a:endParaRPr lang="en-US" dirty="0"/>
          </a:p>
        </p:txBody>
      </p:sp>
      <p:sp>
        <p:nvSpPr>
          <p:cNvPr id="2" name="Subtitle 1"/>
          <p:cNvSpPr>
            <a:spLocks noGrp="1"/>
          </p:cNvSpPr>
          <p:nvPr>
            <p:ph type="subTitle" idx="1"/>
          </p:nvPr>
        </p:nvSpPr>
        <p:spPr/>
        <p:txBody>
          <a:bodyPr/>
          <a:lstStyle/>
          <a:p>
            <a:r>
              <a:rPr lang="en-US" dirty="0" err="1" smtClean="0"/>
              <a:t>Anagha</a:t>
            </a:r>
            <a:r>
              <a:rPr lang="en-US" dirty="0" smtClean="0"/>
              <a:t> </a:t>
            </a:r>
            <a:r>
              <a:rPr lang="en-US" dirty="0" err="1" smtClean="0"/>
              <a:t>Bhatkhande</a:t>
            </a:r>
            <a:r>
              <a:rPr lang="en-US" dirty="0" smtClean="0"/>
              <a:t>/</a:t>
            </a:r>
            <a:r>
              <a:rPr lang="en-US" dirty="0" err="1" smtClean="0"/>
              <a:t>Varsha</a:t>
            </a:r>
            <a:r>
              <a:rPr lang="en-US" dirty="0" smtClean="0"/>
              <a:t> Mahajan</a:t>
            </a:r>
            <a:endParaRPr lang="en-US" dirty="0"/>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a:t>
            </a:r>
            <a:r>
              <a:rPr lang="en-IN" sz="1000" dirty="0" smtClean="0">
                <a:solidFill>
                  <a:schemeClr val="tx1">
                    <a:lumMod val="75000"/>
                    <a:lumOff val="25000"/>
                  </a:schemeClr>
                </a:solidFill>
              </a:rPr>
              <a:t>26-Oct-2017Y</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87842" y="5319700"/>
            <a:ext cx="23243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a:t>
            </a:r>
            <a:r>
              <a:rPr lang="en-US" sz="1000" kern="1200" dirty="0" smtClean="0">
                <a:solidFill>
                  <a:schemeClr val="tx1">
                    <a:lumMod val="75000"/>
                    <a:lumOff val="25000"/>
                  </a:schemeClr>
                </a:solidFill>
                <a:latin typeface="+mn-lt"/>
                <a:ea typeface="+mn-ea"/>
                <a:cs typeface="+mn-cs"/>
              </a:rPr>
              <a:t>01</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976531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22392" y="515480"/>
            <a:ext cx="8511639" cy="535539"/>
          </a:xfrm>
        </p:spPr>
        <p:txBody>
          <a:bodyPr>
            <a:normAutofit/>
          </a:bodyPr>
          <a:lstStyle/>
          <a:p>
            <a:r>
              <a:rPr lang="en-US" sz="2000" dirty="0" smtClean="0">
                <a:solidFill>
                  <a:schemeClr val="bg1"/>
                </a:solidFill>
              </a:rPr>
              <a:t>AE SDTM METADATA (</a:t>
            </a:r>
            <a:r>
              <a:rPr lang="en-US" sz="2000" dirty="0" err="1" smtClean="0">
                <a:solidFill>
                  <a:schemeClr val="bg1"/>
                </a:solidFill>
              </a:rPr>
              <a:t>contd</a:t>
            </a:r>
            <a:r>
              <a:rPr lang="en-US" sz="2000" dirty="0" smtClean="0">
                <a:solidFill>
                  <a:schemeClr val="bg1"/>
                </a:solidFill>
              </a:rPr>
              <a:t>…) </a:t>
            </a:r>
            <a:endParaRPr lang="en-US" sz="2000" dirty="0">
              <a:solidFill>
                <a:schemeClr val="bg1"/>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584" y="1189555"/>
            <a:ext cx="6275316" cy="446134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ular Callout 6"/>
          <p:cNvSpPr/>
          <p:nvPr/>
        </p:nvSpPr>
        <p:spPr>
          <a:xfrm>
            <a:off x="2407071" y="1200456"/>
            <a:ext cx="2103310" cy="404203"/>
          </a:xfrm>
          <a:prstGeom prst="wedgeRoundRectCallout">
            <a:avLst>
              <a:gd name="adj1" fmla="val -62340"/>
              <a:gd name="adj2" fmla="val 857"/>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 Preferred term using coding dictionary</a:t>
            </a:r>
          </a:p>
          <a:p>
            <a:pPr algn="ctr"/>
            <a:r>
              <a:rPr lang="en-US" sz="900" dirty="0">
                <a:solidFill>
                  <a:schemeClr val="tx1"/>
                </a:solidFill>
              </a:rPr>
              <a:t>Required Variable: Can not be missing</a:t>
            </a:r>
          </a:p>
        </p:txBody>
      </p:sp>
      <p:sp>
        <p:nvSpPr>
          <p:cNvPr id="8" name="TextBox 7"/>
          <p:cNvSpPr txBox="1"/>
          <p:nvPr/>
        </p:nvSpPr>
        <p:spPr>
          <a:xfrm>
            <a:off x="1624014" y="1400354"/>
            <a:ext cx="504825" cy="226511"/>
          </a:xfrm>
          <a:prstGeom prst="rect">
            <a:avLst/>
          </a:prstGeom>
          <a:noFill/>
          <a:ln w="28575">
            <a:solidFill>
              <a:srgbClr val="DF3E82"/>
            </a:solidFill>
          </a:ln>
        </p:spPr>
        <p:txBody>
          <a:bodyPr wrap="square" rtlCol="0">
            <a:noAutofit/>
          </a:bodyPr>
          <a:lstStyle/>
          <a:p>
            <a:endParaRPr lang="en-US" sz="1050" dirty="0"/>
          </a:p>
        </p:txBody>
      </p:sp>
      <p:sp>
        <p:nvSpPr>
          <p:cNvPr id="9" name="Rounded Rectangular Callout 8"/>
          <p:cNvSpPr/>
          <p:nvPr/>
        </p:nvSpPr>
        <p:spPr>
          <a:xfrm>
            <a:off x="2643961" y="3155867"/>
            <a:ext cx="2346960" cy="384411"/>
          </a:xfrm>
          <a:prstGeom prst="wedgeRoundRectCallout">
            <a:avLst>
              <a:gd name="adj1" fmla="val -75054"/>
              <a:gd name="adj2" fmla="val 8452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From coding dictionary associated with the adverse event by the sponsor</a:t>
            </a:r>
          </a:p>
        </p:txBody>
      </p:sp>
      <p:sp>
        <p:nvSpPr>
          <p:cNvPr id="10" name="TextBox 9"/>
          <p:cNvSpPr txBox="1"/>
          <p:nvPr/>
        </p:nvSpPr>
        <p:spPr>
          <a:xfrm>
            <a:off x="1632457" y="3613064"/>
            <a:ext cx="516708" cy="253916"/>
          </a:xfrm>
          <a:prstGeom prst="rect">
            <a:avLst/>
          </a:prstGeom>
          <a:noFill/>
          <a:ln w="28575">
            <a:solidFill>
              <a:srgbClr val="DF3E82"/>
            </a:solidFill>
          </a:ln>
        </p:spPr>
        <p:txBody>
          <a:bodyPr wrap="square" rtlCol="0">
            <a:spAutoFit/>
          </a:bodyPr>
          <a:lstStyle/>
          <a:p>
            <a:endParaRPr lang="en-US" sz="1050" dirty="0"/>
          </a:p>
        </p:txBody>
      </p:sp>
      <p:cxnSp>
        <p:nvCxnSpPr>
          <p:cNvPr id="11" name="Straight Connector 10"/>
          <p:cNvCxnSpPr/>
          <p:nvPr/>
        </p:nvCxnSpPr>
        <p:spPr>
          <a:xfrm>
            <a:off x="4784385" y="1641952"/>
            <a:ext cx="1168740" cy="0"/>
          </a:xfrm>
          <a:prstGeom prst="line">
            <a:avLst/>
          </a:prstGeom>
          <a:ln w="19050">
            <a:solidFill>
              <a:srgbClr val="DF3E82"/>
            </a:solidFill>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a:off x="2041692" y="1704422"/>
            <a:ext cx="214947" cy="730251"/>
          </a:xfrm>
          <a:prstGeom prst="rightBrace">
            <a:avLst/>
          </a:prstGeom>
          <a:ln w="28575">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3" name="Rounded Rectangular Callout 12"/>
          <p:cNvSpPr/>
          <p:nvPr/>
        </p:nvSpPr>
        <p:spPr>
          <a:xfrm>
            <a:off x="2285245" y="1681419"/>
            <a:ext cx="2258180" cy="250590"/>
          </a:xfrm>
          <a:prstGeom prst="wedgeRoundRectCallout">
            <a:avLst>
              <a:gd name="adj1" fmla="val -51587"/>
              <a:gd name="adj2" fmla="val 97080"/>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This is what we discussed in MedDRA</a:t>
            </a:r>
          </a:p>
        </p:txBody>
      </p:sp>
      <p:sp>
        <p:nvSpPr>
          <p:cNvPr id="14" name="TextBox 13"/>
          <p:cNvSpPr txBox="1"/>
          <p:nvPr/>
        </p:nvSpPr>
        <p:spPr>
          <a:xfrm>
            <a:off x="1580461" y="5108720"/>
            <a:ext cx="516708" cy="253916"/>
          </a:xfrm>
          <a:prstGeom prst="rect">
            <a:avLst/>
          </a:prstGeom>
          <a:noFill/>
          <a:ln w="28575">
            <a:solidFill>
              <a:srgbClr val="DF3E82"/>
            </a:solidFill>
          </a:ln>
        </p:spPr>
        <p:txBody>
          <a:bodyPr wrap="square" rtlCol="0">
            <a:spAutoFit/>
          </a:bodyPr>
          <a:lstStyle/>
          <a:p>
            <a:endParaRPr lang="en-US" sz="1050" dirty="0"/>
          </a:p>
        </p:txBody>
      </p:sp>
      <p:sp>
        <p:nvSpPr>
          <p:cNvPr id="15" name="Rounded Rectangular Callout 14"/>
          <p:cNvSpPr/>
          <p:nvPr/>
        </p:nvSpPr>
        <p:spPr>
          <a:xfrm>
            <a:off x="2407071" y="4730289"/>
            <a:ext cx="863255" cy="322811"/>
          </a:xfrm>
          <a:prstGeom prst="wedgeRoundRectCallout">
            <a:avLst>
              <a:gd name="adj1" fmla="val -82211"/>
              <a:gd name="adj2" fmla="val 9623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AE </a:t>
            </a:r>
            <a:r>
              <a:rPr lang="en-US" sz="900" dirty="0" smtClean="0">
                <a:solidFill>
                  <a:schemeClr val="tx1"/>
                </a:solidFill>
              </a:rPr>
              <a:t>Severity</a:t>
            </a:r>
            <a:endParaRPr lang="en-US" sz="900" dirty="0">
              <a:solidFill>
                <a:schemeClr val="tx1"/>
              </a:solidFill>
            </a:endParaRPr>
          </a:p>
        </p:txBody>
      </p:sp>
      <p:sp>
        <p:nvSpPr>
          <p:cNvPr id="16" name="Text Placeholder 4"/>
          <p:cNvSpPr txBox="1">
            <a:spLocks/>
          </p:cNvSpPr>
          <p:nvPr/>
        </p:nvSpPr>
        <p:spPr>
          <a:xfrm>
            <a:off x="4730214" y="5432295"/>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
        <p:nvSpPr>
          <p:cNvPr id="2" name="Text Placeholder 1"/>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7058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24" y="1302712"/>
            <a:ext cx="7758752" cy="376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29102" y="2036507"/>
            <a:ext cx="655092" cy="253916"/>
          </a:xfrm>
          <a:prstGeom prst="rect">
            <a:avLst/>
          </a:prstGeom>
          <a:noFill/>
          <a:ln w="28575">
            <a:solidFill>
              <a:srgbClr val="DF3E82"/>
            </a:solidFill>
          </a:ln>
        </p:spPr>
        <p:txBody>
          <a:bodyPr wrap="square" rtlCol="0">
            <a:spAutoFit/>
          </a:bodyPr>
          <a:lstStyle/>
          <a:p>
            <a:endParaRPr lang="en-US" sz="1050" dirty="0"/>
          </a:p>
        </p:txBody>
      </p:sp>
      <p:sp>
        <p:nvSpPr>
          <p:cNvPr id="11" name="TextBox 10"/>
          <p:cNvSpPr txBox="1"/>
          <p:nvPr/>
        </p:nvSpPr>
        <p:spPr>
          <a:xfrm>
            <a:off x="829102" y="1675992"/>
            <a:ext cx="655092" cy="253916"/>
          </a:xfrm>
          <a:prstGeom prst="rect">
            <a:avLst/>
          </a:prstGeom>
          <a:noFill/>
          <a:ln w="28575">
            <a:solidFill>
              <a:srgbClr val="DF3E82"/>
            </a:solidFill>
          </a:ln>
        </p:spPr>
        <p:txBody>
          <a:bodyPr wrap="square" rtlCol="0">
            <a:spAutoFit/>
          </a:bodyPr>
          <a:lstStyle/>
          <a:p>
            <a:endParaRPr lang="en-US" sz="1050" dirty="0"/>
          </a:p>
        </p:txBody>
      </p:sp>
      <p:sp>
        <p:nvSpPr>
          <p:cNvPr id="12" name="Rounded Rectangular Callout 11"/>
          <p:cNvSpPr/>
          <p:nvPr/>
        </p:nvSpPr>
        <p:spPr>
          <a:xfrm>
            <a:off x="1912621" y="1003364"/>
            <a:ext cx="1463040" cy="367099"/>
          </a:xfrm>
          <a:prstGeom prst="wedgeRoundRectCallout">
            <a:avLst>
              <a:gd name="adj1" fmla="val -77690"/>
              <a:gd name="adj2" fmla="val 21779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AE start and End date</a:t>
            </a:r>
          </a:p>
        </p:txBody>
      </p:sp>
      <p:sp>
        <p:nvSpPr>
          <p:cNvPr id="13" name="Title 3"/>
          <p:cNvSpPr txBox="1">
            <a:spLocks/>
          </p:cNvSpPr>
          <p:nvPr/>
        </p:nvSpPr>
        <p:spPr>
          <a:xfrm>
            <a:off x="175161" y="591617"/>
            <a:ext cx="8511639" cy="535539"/>
          </a:xfrm>
          <a:prstGeom prst="rect">
            <a:avLst/>
          </a:prstGeom>
        </p:spPr>
        <p:txBody>
          <a:bodyPr/>
          <a:lstStyle>
            <a:lvl1pPr algn="l" defTabSz="685800" rtl="0" eaLnBrk="1" latinLnBrk="0" hangingPunct="1">
              <a:spcBef>
                <a:spcPct val="0"/>
              </a:spcBef>
              <a:buNone/>
              <a:defRPr sz="2100" kern="1200">
                <a:solidFill>
                  <a:schemeClr val="bg1"/>
                </a:solidFill>
                <a:latin typeface="+mj-lt"/>
                <a:ea typeface="+mj-ea"/>
                <a:cs typeface="Arial" pitchFamily="34" charset="0"/>
              </a:defRPr>
            </a:lvl1pPr>
          </a:lstStyle>
          <a:p>
            <a:r>
              <a:rPr lang="en-US" dirty="0" smtClean="0"/>
              <a:t>AE SDTM METADATA (</a:t>
            </a:r>
            <a:r>
              <a:rPr lang="en-US" dirty="0" err="1" smtClean="0"/>
              <a:t>contd</a:t>
            </a:r>
            <a:r>
              <a:rPr lang="en-US" dirty="0" smtClean="0"/>
              <a:t>…) </a:t>
            </a:r>
            <a:endParaRPr lang="en-US" dirty="0"/>
          </a:p>
        </p:txBody>
      </p:sp>
      <p:sp>
        <p:nvSpPr>
          <p:cNvPr id="2" name="Text Placeholder 1"/>
          <p:cNvSpPr>
            <a:spLocks noGrp="1"/>
          </p:cNvSpPr>
          <p:nvPr>
            <p:ph type="body" sz="quarter" idx="10"/>
          </p:nvPr>
        </p:nvSpPr>
        <p:spPr/>
        <p:txBody>
          <a:bodyPr/>
          <a:lstStyle/>
          <a:p>
            <a:endParaRPr lang="en-US"/>
          </a:p>
        </p:txBody>
      </p:sp>
      <p:sp>
        <p:nvSpPr>
          <p:cNvPr id="14" name="Text Placeholder 4"/>
          <p:cNvSpPr txBox="1">
            <a:spLocks/>
          </p:cNvSpPr>
          <p:nvPr/>
        </p:nvSpPr>
        <p:spPr>
          <a:xfrm>
            <a:off x="4739734" y="5458748"/>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9018148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68167" y="715797"/>
            <a:ext cx="8511639" cy="535539"/>
          </a:xfrm>
        </p:spPr>
        <p:txBody>
          <a:bodyPr>
            <a:normAutofit/>
          </a:bodyPr>
          <a:lstStyle/>
          <a:p>
            <a:r>
              <a:rPr lang="en-US" sz="2000" dirty="0">
                <a:solidFill>
                  <a:schemeClr val="bg1"/>
                </a:solidFill>
              </a:rPr>
              <a:t>AE SDTM METADATA (</a:t>
            </a:r>
            <a:r>
              <a:rPr lang="en-US" sz="2000" dirty="0" err="1">
                <a:solidFill>
                  <a:schemeClr val="bg1"/>
                </a:solidFill>
              </a:rPr>
              <a:t>contd</a:t>
            </a:r>
            <a:r>
              <a:rPr lang="en-US" sz="2000" dirty="0">
                <a:solidFill>
                  <a:schemeClr val="bg1"/>
                </a:solidFill>
              </a:rPr>
              <a:t>…) </a:t>
            </a:r>
          </a:p>
        </p:txBody>
      </p:sp>
      <p:grpSp>
        <p:nvGrpSpPr>
          <p:cNvPr id="12" name="Group 11"/>
          <p:cNvGrpSpPr/>
          <p:nvPr/>
        </p:nvGrpSpPr>
        <p:grpSpPr>
          <a:xfrm>
            <a:off x="1068388" y="1163660"/>
            <a:ext cx="6881812" cy="4469180"/>
            <a:chOff x="671550" y="729463"/>
            <a:chExt cx="7701352" cy="4501265"/>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6" y="729463"/>
              <a:ext cx="7685236" cy="3879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50" y="4602078"/>
              <a:ext cx="768714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TextBox 7"/>
          <p:cNvSpPr txBox="1"/>
          <p:nvPr/>
        </p:nvSpPr>
        <p:spPr>
          <a:xfrm>
            <a:off x="1274768" y="2188196"/>
            <a:ext cx="604833" cy="211667"/>
          </a:xfrm>
          <a:prstGeom prst="rect">
            <a:avLst/>
          </a:prstGeom>
          <a:noFill/>
          <a:ln w="28575">
            <a:solidFill>
              <a:srgbClr val="DF3E82"/>
            </a:solidFill>
          </a:ln>
        </p:spPr>
        <p:txBody>
          <a:bodyPr wrap="square" rtlCol="0">
            <a:noAutofit/>
          </a:bodyPr>
          <a:lstStyle/>
          <a:p>
            <a:endParaRPr lang="en-US" sz="1050" dirty="0"/>
          </a:p>
        </p:txBody>
      </p:sp>
      <p:sp>
        <p:nvSpPr>
          <p:cNvPr id="9" name="Rounded Rectangular Callout 8"/>
          <p:cNvSpPr/>
          <p:nvPr/>
        </p:nvSpPr>
        <p:spPr>
          <a:xfrm>
            <a:off x="2166855" y="1644020"/>
            <a:ext cx="1686689" cy="322811"/>
          </a:xfrm>
          <a:prstGeom prst="wedgeRoundRectCallout">
            <a:avLst>
              <a:gd name="adj1" fmla="val -66011"/>
              <a:gd name="adj2" fmla="val 107344"/>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AE Related to Study medication</a:t>
            </a:r>
          </a:p>
        </p:txBody>
      </p:sp>
      <p:sp>
        <p:nvSpPr>
          <p:cNvPr id="10" name="TextBox 9"/>
          <p:cNvSpPr txBox="1"/>
          <p:nvPr/>
        </p:nvSpPr>
        <p:spPr>
          <a:xfrm>
            <a:off x="1274767" y="5165850"/>
            <a:ext cx="655092" cy="213846"/>
          </a:xfrm>
          <a:prstGeom prst="rect">
            <a:avLst/>
          </a:prstGeom>
          <a:noFill/>
          <a:ln w="28575">
            <a:solidFill>
              <a:srgbClr val="DF3E82"/>
            </a:solidFill>
          </a:ln>
        </p:spPr>
        <p:txBody>
          <a:bodyPr wrap="square" rtlCol="0">
            <a:noAutofit/>
          </a:bodyPr>
          <a:lstStyle/>
          <a:p>
            <a:endParaRPr lang="en-US" sz="1050" dirty="0"/>
          </a:p>
        </p:txBody>
      </p:sp>
      <p:sp>
        <p:nvSpPr>
          <p:cNvPr id="11" name="Rounded Rectangular Callout 10"/>
          <p:cNvSpPr/>
          <p:nvPr/>
        </p:nvSpPr>
        <p:spPr>
          <a:xfrm>
            <a:off x="1929859" y="4638587"/>
            <a:ext cx="1199948" cy="339012"/>
          </a:xfrm>
          <a:prstGeom prst="wedgeRoundRectCallout">
            <a:avLst>
              <a:gd name="adj1" fmla="val -54029"/>
              <a:gd name="adj2" fmla="val 13385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Final Toxicity Grade</a:t>
            </a:r>
          </a:p>
        </p:txBody>
      </p:sp>
      <p:sp>
        <p:nvSpPr>
          <p:cNvPr id="2" name="Text Placeholder 1"/>
          <p:cNvSpPr>
            <a:spLocks noGrp="1"/>
          </p:cNvSpPr>
          <p:nvPr>
            <p:ph type="body" sz="quarter" idx="10"/>
          </p:nvPr>
        </p:nvSpPr>
        <p:spPr/>
        <p:txBody>
          <a:bodyPr/>
          <a:lstStyle/>
          <a:p>
            <a:endParaRPr lang="en-US"/>
          </a:p>
        </p:txBody>
      </p:sp>
      <p:sp>
        <p:nvSpPr>
          <p:cNvPr id="13" name="Text Placeholder 4"/>
          <p:cNvSpPr txBox="1">
            <a:spLocks/>
          </p:cNvSpPr>
          <p:nvPr/>
        </p:nvSpPr>
        <p:spPr>
          <a:xfrm>
            <a:off x="4654006" y="5458748"/>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29220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72386" y="656509"/>
            <a:ext cx="8511639" cy="535539"/>
          </a:xfrm>
        </p:spPr>
        <p:txBody>
          <a:bodyPr/>
          <a:lstStyle/>
          <a:p>
            <a:r>
              <a:rPr lang="en-US" sz="2000" dirty="0">
                <a:solidFill>
                  <a:schemeClr val="bg1"/>
                </a:solidFill>
              </a:rPr>
              <a:t>NCI COMMON TERMINOLOGY CRITERIA for AE</a:t>
            </a:r>
          </a:p>
        </p:txBody>
      </p:sp>
      <p:sp>
        <p:nvSpPr>
          <p:cNvPr id="7" name="Content Placeholder 6"/>
          <p:cNvSpPr>
            <a:spLocks noGrp="1"/>
          </p:cNvSpPr>
          <p:nvPr>
            <p:ph idx="1"/>
          </p:nvPr>
        </p:nvSpPr>
        <p:spPr>
          <a:xfrm>
            <a:off x="87672" y="1266694"/>
            <a:ext cx="8511639" cy="3771636"/>
          </a:xfrm>
        </p:spPr>
        <p:txBody>
          <a:bodyPr/>
          <a:lstStyle/>
          <a:p>
            <a:r>
              <a:rPr lang="en-US" sz="1300" dirty="0"/>
              <a:t>The NCI Common Terminology Criteria for Adverse </a:t>
            </a:r>
            <a:r>
              <a:rPr lang="en-US" sz="1300" dirty="0" smtClean="0"/>
              <a:t>Events :  </a:t>
            </a:r>
            <a:r>
              <a:rPr lang="en-US" sz="1300" u="sng" dirty="0" smtClean="0"/>
              <a:t>Descriptive </a:t>
            </a:r>
            <a:r>
              <a:rPr lang="en-US" sz="1300" u="sng" dirty="0"/>
              <a:t>terminology </a:t>
            </a:r>
            <a:r>
              <a:rPr lang="en-US" sz="1300" dirty="0" smtClean="0"/>
              <a:t>for </a:t>
            </a:r>
            <a:r>
              <a:rPr lang="en-US" sz="1300" dirty="0"/>
              <a:t>Adverse Event (AE) reporting</a:t>
            </a:r>
            <a:r>
              <a:rPr lang="en-US" sz="1300" dirty="0" smtClean="0"/>
              <a:t>.</a:t>
            </a:r>
          </a:p>
          <a:p>
            <a:r>
              <a:rPr lang="en-US" sz="1300" dirty="0"/>
              <a:t>Grade refers to the </a:t>
            </a:r>
            <a:r>
              <a:rPr lang="en-US" sz="1300" u="sng" dirty="0"/>
              <a:t>severity </a:t>
            </a:r>
            <a:r>
              <a:rPr lang="en-US" sz="1300" dirty="0"/>
              <a:t>of the AE. </a:t>
            </a:r>
          </a:p>
          <a:p>
            <a:r>
              <a:rPr lang="en-US" sz="1300" dirty="0" smtClean="0"/>
              <a:t>A </a:t>
            </a:r>
            <a:r>
              <a:rPr lang="en-US" sz="1300" u="sng" dirty="0"/>
              <a:t>grading (severity) scale</a:t>
            </a:r>
            <a:r>
              <a:rPr lang="en-US" sz="1300" dirty="0"/>
              <a:t> is provided for each AE term. </a:t>
            </a:r>
          </a:p>
          <a:p>
            <a:r>
              <a:rPr lang="en-US" sz="1300" dirty="0" smtClean="0"/>
              <a:t>The </a:t>
            </a:r>
            <a:r>
              <a:rPr lang="en-US" sz="1300" dirty="0"/>
              <a:t>CTCAE displays </a:t>
            </a:r>
            <a:r>
              <a:rPr lang="en-US" sz="1300" u="sng" dirty="0"/>
              <a:t>Grades 1 through 5 </a:t>
            </a:r>
            <a:r>
              <a:rPr lang="en-US" sz="1300" dirty="0"/>
              <a:t>with unique clinical descriptions of severity for each AE based on this general guideline</a:t>
            </a:r>
          </a:p>
          <a:p>
            <a:pPr lvl="1"/>
            <a:r>
              <a:rPr lang="en-US" sz="1300" dirty="0"/>
              <a:t>Grade 1:  </a:t>
            </a:r>
            <a:r>
              <a:rPr lang="en-US" sz="1300" u="sng" dirty="0"/>
              <a:t>Mild</a:t>
            </a:r>
            <a:r>
              <a:rPr lang="en-US" sz="1300" dirty="0"/>
              <a:t>; asymptomatic or mild symptoms; clinical or diagnostic observations only; intervention not indicated. </a:t>
            </a:r>
          </a:p>
          <a:p>
            <a:pPr lvl="1"/>
            <a:r>
              <a:rPr lang="en-US" sz="1300" dirty="0"/>
              <a:t>Grade 2: </a:t>
            </a:r>
            <a:r>
              <a:rPr lang="en-US" sz="1300" u="sng" dirty="0"/>
              <a:t>Moderate</a:t>
            </a:r>
            <a:r>
              <a:rPr lang="en-US" sz="1300" dirty="0"/>
              <a:t>; minimal, local or noninvasive intervention indicated; limiting age-appropriate instrumental </a:t>
            </a:r>
            <a:r>
              <a:rPr lang="en-US" sz="1300" dirty="0" smtClean="0"/>
              <a:t>		</a:t>
            </a:r>
            <a:r>
              <a:rPr lang="en-US" sz="1300" dirty="0"/>
              <a:t> </a:t>
            </a:r>
            <a:r>
              <a:rPr lang="en-US" sz="1300" dirty="0" smtClean="0"/>
              <a:t>            ADL</a:t>
            </a:r>
            <a:r>
              <a:rPr lang="en-US" sz="1300" dirty="0"/>
              <a:t>*. </a:t>
            </a:r>
            <a:endParaRPr lang="en-US" sz="1300" dirty="0" smtClean="0"/>
          </a:p>
          <a:p>
            <a:pPr lvl="1"/>
            <a:r>
              <a:rPr lang="en-US" sz="1300" dirty="0" smtClean="0"/>
              <a:t>Grade </a:t>
            </a:r>
            <a:r>
              <a:rPr lang="en-US" sz="1300" dirty="0"/>
              <a:t>3: </a:t>
            </a:r>
            <a:r>
              <a:rPr lang="en-US" sz="1300" u="sng" dirty="0"/>
              <a:t>Severe or medically significant</a:t>
            </a:r>
            <a:r>
              <a:rPr lang="en-US" sz="1300" dirty="0"/>
              <a:t> but not immediately life-threatening; hospitalization or prolongation of </a:t>
            </a:r>
            <a:r>
              <a:rPr lang="en-US" sz="1300" dirty="0" smtClean="0"/>
              <a:t> 	 	             hospitalization </a:t>
            </a:r>
            <a:r>
              <a:rPr lang="en-US" sz="1300" dirty="0"/>
              <a:t>indicated; disabling; limiting self care ADL**.</a:t>
            </a:r>
          </a:p>
          <a:p>
            <a:pPr lvl="1"/>
            <a:r>
              <a:rPr lang="en-US" sz="1300" dirty="0" smtClean="0"/>
              <a:t>Grade </a:t>
            </a:r>
            <a:r>
              <a:rPr lang="en-US" sz="1300" dirty="0"/>
              <a:t>4 </a:t>
            </a:r>
            <a:r>
              <a:rPr lang="en-US" sz="1300" u="sng" dirty="0"/>
              <a:t>: Life-threatening</a:t>
            </a:r>
            <a:r>
              <a:rPr lang="en-US" sz="1300" dirty="0"/>
              <a:t> consequences; urgent intervention indicated.</a:t>
            </a:r>
          </a:p>
          <a:p>
            <a:pPr lvl="1"/>
            <a:r>
              <a:rPr lang="en-US" sz="1300" dirty="0" smtClean="0"/>
              <a:t>Grade </a:t>
            </a:r>
            <a:r>
              <a:rPr lang="en-US" sz="1300" dirty="0"/>
              <a:t>5 </a:t>
            </a:r>
            <a:r>
              <a:rPr lang="en-US" sz="1300" u="sng" dirty="0"/>
              <a:t>: Death </a:t>
            </a:r>
            <a:r>
              <a:rPr lang="en-US" sz="1300" dirty="0"/>
              <a:t>related to AE. (AETOXGR can have values from Grade1 to Grade 4, Death due to AE is not reported </a:t>
            </a:r>
            <a:r>
              <a:rPr lang="en-US" sz="1300" dirty="0" smtClean="0"/>
              <a:t>	              in </a:t>
            </a:r>
            <a:r>
              <a:rPr lang="en-US" sz="1300" dirty="0"/>
              <a:t>AETOXGR, it will be captured in DISPOSITION SDTM with Reason for Death as Adverse Event)</a:t>
            </a:r>
          </a:p>
          <a:p>
            <a:pPr marL="0" indent="0">
              <a:buNone/>
            </a:pPr>
            <a:r>
              <a:rPr lang="en-US" sz="1300" b="1" dirty="0" smtClean="0">
                <a:solidFill>
                  <a:srgbClr val="DF3E82"/>
                </a:solidFill>
              </a:rPr>
              <a:t>URL </a:t>
            </a:r>
            <a:r>
              <a:rPr lang="en-US" sz="1300" b="1" dirty="0">
                <a:solidFill>
                  <a:srgbClr val="DF3E82"/>
                </a:solidFill>
              </a:rPr>
              <a:t>for the guidance document: https://</a:t>
            </a:r>
            <a:r>
              <a:rPr lang="en-US" sz="1300" b="1" dirty="0" smtClean="0">
                <a:solidFill>
                  <a:srgbClr val="DF3E82"/>
                </a:solidFill>
              </a:rPr>
              <a:t>evs.nci.nih.gov/ftp1/CTCAE/CTCAE_4.03_2010-06-14_QuickReference_5x7.pdf</a:t>
            </a:r>
            <a:endParaRPr lang="en-US" sz="1300" b="1" dirty="0">
              <a:solidFill>
                <a:srgbClr val="DF3E82"/>
              </a:solidFill>
            </a:endParaRPr>
          </a:p>
        </p:txBody>
      </p:sp>
      <p:sp>
        <p:nvSpPr>
          <p:cNvPr id="2" name="Text Placeholder 1"/>
          <p:cNvSpPr>
            <a:spLocks noGrp="1"/>
          </p:cNvSpPr>
          <p:nvPr>
            <p:ph type="body" sz="quarter" idx="10"/>
          </p:nvPr>
        </p:nvSpPr>
        <p:spPr/>
        <p:txBody>
          <a:bodyPr/>
          <a:lstStyle/>
          <a:p>
            <a:endParaRPr lang="en-US"/>
          </a:p>
        </p:txBody>
      </p:sp>
      <p:sp>
        <p:nvSpPr>
          <p:cNvPr id="9" name="Text Placeholder 4"/>
          <p:cNvSpPr txBox="1">
            <a:spLocks/>
          </p:cNvSpPr>
          <p:nvPr/>
        </p:nvSpPr>
        <p:spPr>
          <a:xfrm>
            <a:off x="4725446" y="544287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13121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9420" y="591618"/>
            <a:ext cx="8511639" cy="535539"/>
          </a:xfrm>
        </p:spPr>
        <p:txBody>
          <a:bodyPr>
            <a:normAutofit/>
          </a:bodyPr>
          <a:lstStyle/>
          <a:p>
            <a:r>
              <a:rPr lang="en-US" sz="2000" dirty="0">
                <a:solidFill>
                  <a:schemeClr val="bg1"/>
                </a:solidFill>
              </a:rPr>
              <a:t>SNAPSHOT of GRADES from NCI CTC AE guideline</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8902" y="1402692"/>
            <a:ext cx="6426198" cy="4212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0"/>
          </p:nvPr>
        </p:nvSpPr>
        <p:spPr/>
        <p:txBody>
          <a:bodyPr/>
          <a:lstStyle/>
          <a:p>
            <a:endParaRPr lang="en-US"/>
          </a:p>
        </p:txBody>
      </p:sp>
      <p:sp>
        <p:nvSpPr>
          <p:cNvPr id="7" name="Text Placeholder 4"/>
          <p:cNvSpPr txBox="1">
            <a:spLocks/>
          </p:cNvSpPr>
          <p:nvPr/>
        </p:nvSpPr>
        <p:spPr>
          <a:xfrm>
            <a:off x="4739734" y="544287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932836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11095" y="586156"/>
            <a:ext cx="8511639" cy="535539"/>
          </a:xfrm>
        </p:spPr>
        <p:txBody>
          <a:bodyPr>
            <a:normAutofit/>
          </a:bodyPr>
          <a:lstStyle/>
          <a:p>
            <a:r>
              <a:rPr lang="en-US" sz="2000" dirty="0">
                <a:solidFill>
                  <a:schemeClr val="bg1"/>
                </a:solidFill>
              </a:rPr>
              <a:t>Example</a:t>
            </a:r>
          </a:p>
        </p:txBody>
      </p:sp>
      <p:sp>
        <p:nvSpPr>
          <p:cNvPr id="6" name="Rectangle 5"/>
          <p:cNvSpPr/>
          <p:nvPr/>
        </p:nvSpPr>
        <p:spPr>
          <a:xfrm>
            <a:off x="463174" y="1470197"/>
            <a:ext cx="8581696" cy="646331"/>
          </a:xfrm>
          <a:prstGeom prst="rect">
            <a:avLst/>
          </a:prstGeom>
        </p:spPr>
        <p:txBody>
          <a:bodyPr wrap="square">
            <a:spAutoFit/>
          </a:bodyPr>
          <a:lstStyle/>
          <a:p>
            <a:r>
              <a:rPr lang="en-US" b="1" dirty="0">
                <a:solidFill>
                  <a:schemeClr val="tx1">
                    <a:lumMod val="75000"/>
                    <a:lumOff val="25000"/>
                  </a:schemeClr>
                </a:solidFill>
              </a:rPr>
              <a:t>Subject XYZ-001-003 had </a:t>
            </a:r>
            <a:r>
              <a:rPr lang="en-US" b="1" dirty="0" smtClean="0">
                <a:solidFill>
                  <a:schemeClr val="tx1">
                    <a:lumMod val="75000"/>
                    <a:lumOff val="25000"/>
                  </a:schemeClr>
                </a:solidFill>
              </a:rPr>
              <a:t>eruption of skin from </a:t>
            </a:r>
            <a:r>
              <a:rPr lang="en-US" b="1" dirty="0">
                <a:solidFill>
                  <a:schemeClr val="tx1">
                    <a:lumMod val="75000"/>
                    <a:lumOff val="25000"/>
                  </a:schemeClr>
                </a:solidFill>
              </a:rPr>
              <a:t>10Oct2017 to 12Oct2017 which was related to the study treatment and it was severe </a:t>
            </a:r>
          </a:p>
        </p:txBody>
      </p:sp>
      <p:sp>
        <p:nvSpPr>
          <p:cNvPr id="7" name="Flowchart: Stored Data 6"/>
          <p:cNvSpPr/>
          <p:nvPr/>
        </p:nvSpPr>
        <p:spPr>
          <a:xfrm rot="5400000">
            <a:off x="1467064" y="1489547"/>
            <a:ext cx="555322"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p:cNvSpPr/>
          <p:nvPr/>
        </p:nvSpPr>
        <p:spPr>
          <a:xfrm>
            <a:off x="483285" y="2568519"/>
            <a:ext cx="2590616" cy="37579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b="1" dirty="0">
                <a:solidFill>
                  <a:schemeClr val="bg1"/>
                </a:solidFill>
              </a:rPr>
              <a:t>Information of </a:t>
            </a:r>
            <a:r>
              <a:rPr lang="en-US" b="1" dirty="0" smtClean="0">
                <a:solidFill>
                  <a:schemeClr val="bg1"/>
                </a:solidFill>
              </a:rPr>
              <a:t>Interest</a:t>
            </a:r>
            <a:endParaRPr lang="en-US" b="1" dirty="0">
              <a:solidFill>
                <a:schemeClr val="bg1"/>
              </a:solidFill>
            </a:endParaRPr>
          </a:p>
        </p:txBody>
      </p:sp>
      <p:sp>
        <p:nvSpPr>
          <p:cNvPr id="9" name="Rectangle 8"/>
          <p:cNvSpPr/>
          <p:nvPr/>
        </p:nvSpPr>
        <p:spPr>
          <a:xfrm>
            <a:off x="483285" y="3133668"/>
            <a:ext cx="7084323" cy="1754326"/>
          </a:xfrm>
          <a:prstGeom prst="rect">
            <a:avLst/>
          </a:prstGeom>
        </p:spPr>
        <p:txBody>
          <a:bodyPr wrap="square">
            <a:spAutoFit/>
          </a:bodyPr>
          <a:lstStyle/>
          <a:p>
            <a:pPr marL="231775" indent="-231775">
              <a:buFont typeface="+mj-lt"/>
              <a:buAutoNum type="arabicPeriod"/>
            </a:pPr>
            <a:r>
              <a:rPr lang="en-US" sz="1300" dirty="0">
                <a:solidFill>
                  <a:schemeClr val="tx1">
                    <a:lumMod val="75000"/>
                    <a:lumOff val="25000"/>
                  </a:schemeClr>
                </a:solidFill>
              </a:rPr>
              <a:t>Subject: </a:t>
            </a:r>
            <a:r>
              <a:rPr lang="en-US" sz="1300" dirty="0" smtClean="0">
                <a:solidFill>
                  <a:schemeClr val="tx1">
                    <a:lumMod val="75000"/>
                    <a:lumOff val="25000"/>
                  </a:schemeClr>
                </a:solidFill>
              </a:rPr>
              <a:t>XYZ-001-003 			</a:t>
            </a:r>
            <a:r>
              <a:rPr lang="en-US" dirty="0">
                <a:solidFill>
                  <a:schemeClr val="accent4">
                    <a:lumMod val="75000"/>
                  </a:schemeClr>
                </a:solidFill>
              </a:rPr>
              <a:t>USUBJID</a:t>
            </a:r>
          </a:p>
          <a:p>
            <a:pPr marL="231775" indent="-231775">
              <a:buFont typeface="+mj-lt"/>
              <a:buAutoNum type="arabicPeriod"/>
            </a:pPr>
            <a:r>
              <a:rPr lang="en-US" sz="1300" dirty="0" smtClean="0">
                <a:solidFill>
                  <a:schemeClr val="tx1">
                    <a:lumMod val="75000"/>
                    <a:lumOff val="25000"/>
                  </a:schemeClr>
                </a:solidFill>
              </a:rPr>
              <a:t>Untoward </a:t>
            </a:r>
            <a:r>
              <a:rPr lang="en-US" sz="1300" dirty="0">
                <a:solidFill>
                  <a:schemeClr val="tx1">
                    <a:lumMod val="75000"/>
                    <a:lumOff val="25000"/>
                  </a:schemeClr>
                </a:solidFill>
              </a:rPr>
              <a:t>medical condition : </a:t>
            </a:r>
            <a:r>
              <a:rPr lang="en-US" sz="1300" dirty="0" smtClean="0">
                <a:solidFill>
                  <a:schemeClr val="tx1">
                    <a:lumMod val="75000"/>
                    <a:lumOff val="25000"/>
                  </a:schemeClr>
                </a:solidFill>
              </a:rPr>
              <a:t>eruption of skin </a:t>
            </a:r>
            <a:r>
              <a:rPr lang="en-US" sz="1300" dirty="0" smtClean="0">
                <a:solidFill>
                  <a:schemeClr val="tx1">
                    <a:lumMod val="75000"/>
                    <a:lumOff val="25000"/>
                  </a:schemeClr>
                </a:solidFill>
              </a:rPr>
              <a:t>		</a:t>
            </a:r>
            <a:r>
              <a:rPr lang="en-US" dirty="0" smtClean="0">
                <a:solidFill>
                  <a:schemeClr val="accent4">
                    <a:lumMod val="75000"/>
                  </a:schemeClr>
                </a:solidFill>
              </a:rPr>
              <a:t>AETERM, AEMODIFY=RASH</a:t>
            </a:r>
            <a:endParaRPr lang="en-US" dirty="0">
              <a:solidFill>
                <a:schemeClr val="accent4">
                  <a:lumMod val="75000"/>
                </a:schemeClr>
              </a:solidFill>
            </a:endParaRPr>
          </a:p>
          <a:p>
            <a:pPr marL="231775" indent="-231775">
              <a:buFont typeface="+mj-lt"/>
              <a:buAutoNum type="arabicPeriod"/>
            </a:pPr>
            <a:r>
              <a:rPr lang="en-US" sz="1300" dirty="0" smtClean="0">
                <a:solidFill>
                  <a:schemeClr val="tx1">
                    <a:lumMod val="75000"/>
                    <a:lumOff val="25000"/>
                  </a:schemeClr>
                </a:solidFill>
              </a:rPr>
              <a:t>Start </a:t>
            </a:r>
            <a:r>
              <a:rPr lang="en-US" sz="1300" dirty="0">
                <a:solidFill>
                  <a:schemeClr val="tx1">
                    <a:lumMod val="75000"/>
                    <a:lumOff val="25000"/>
                  </a:schemeClr>
                </a:solidFill>
              </a:rPr>
              <a:t>date: </a:t>
            </a:r>
            <a:r>
              <a:rPr lang="en-US" sz="1300" dirty="0" smtClean="0">
                <a:solidFill>
                  <a:schemeClr val="tx1">
                    <a:lumMod val="75000"/>
                    <a:lumOff val="25000"/>
                  </a:schemeClr>
                </a:solidFill>
              </a:rPr>
              <a:t>10Oct2017			</a:t>
            </a:r>
            <a:r>
              <a:rPr lang="en-US" dirty="0">
                <a:solidFill>
                  <a:schemeClr val="accent4">
                    <a:lumMod val="75000"/>
                  </a:schemeClr>
                </a:solidFill>
              </a:rPr>
              <a:t>AESTDTC</a:t>
            </a:r>
          </a:p>
          <a:p>
            <a:pPr marL="231775" indent="-231775">
              <a:buFont typeface="+mj-lt"/>
              <a:buAutoNum type="arabicPeriod"/>
            </a:pPr>
            <a:r>
              <a:rPr lang="en-US" sz="1300" dirty="0" smtClean="0">
                <a:solidFill>
                  <a:schemeClr val="tx1">
                    <a:lumMod val="75000"/>
                    <a:lumOff val="25000"/>
                  </a:schemeClr>
                </a:solidFill>
              </a:rPr>
              <a:t>End date:12Oct2017			</a:t>
            </a:r>
            <a:r>
              <a:rPr lang="en-US" dirty="0">
                <a:solidFill>
                  <a:schemeClr val="accent4">
                    <a:lumMod val="75000"/>
                  </a:schemeClr>
                </a:solidFill>
              </a:rPr>
              <a:t>AEENDTC</a:t>
            </a:r>
          </a:p>
          <a:p>
            <a:pPr marL="231775" indent="-231775">
              <a:buFont typeface="+mj-lt"/>
              <a:buAutoNum type="arabicPeriod"/>
            </a:pPr>
            <a:r>
              <a:rPr lang="en-US" sz="1300" dirty="0" smtClean="0">
                <a:solidFill>
                  <a:schemeClr val="tx1">
                    <a:lumMod val="75000"/>
                    <a:lumOff val="25000"/>
                  </a:schemeClr>
                </a:solidFill>
              </a:rPr>
              <a:t>Related </a:t>
            </a:r>
            <a:r>
              <a:rPr lang="en-US" sz="1300" dirty="0">
                <a:solidFill>
                  <a:schemeClr val="tx1">
                    <a:lumMod val="75000"/>
                    <a:lumOff val="25000"/>
                  </a:schemeClr>
                </a:solidFill>
              </a:rPr>
              <a:t>to study </a:t>
            </a:r>
            <a:r>
              <a:rPr lang="en-US" sz="1300" dirty="0" smtClean="0">
                <a:solidFill>
                  <a:schemeClr val="tx1">
                    <a:lumMod val="75000"/>
                    <a:lumOff val="25000"/>
                  </a:schemeClr>
                </a:solidFill>
              </a:rPr>
              <a:t>medication		</a:t>
            </a:r>
            <a:r>
              <a:rPr lang="en-US" dirty="0">
                <a:solidFill>
                  <a:schemeClr val="accent4">
                    <a:lumMod val="75000"/>
                  </a:schemeClr>
                </a:solidFill>
              </a:rPr>
              <a:t>AEREL</a:t>
            </a:r>
          </a:p>
          <a:p>
            <a:pPr marL="231775" indent="-231775">
              <a:buFont typeface="+mj-lt"/>
              <a:buAutoNum type="arabicPeriod"/>
            </a:pPr>
            <a:r>
              <a:rPr lang="en-US" sz="1300" dirty="0" smtClean="0">
                <a:solidFill>
                  <a:schemeClr val="tx1">
                    <a:lumMod val="75000"/>
                    <a:lumOff val="25000"/>
                  </a:schemeClr>
                </a:solidFill>
              </a:rPr>
              <a:t>Gradually </a:t>
            </a:r>
            <a:r>
              <a:rPr lang="en-US" sz="1300" dirty="0">
                <a:solidFill>
                  <a:schemeClr val="tx1">
                    <a:lumMod val="75000"/>
                    <a:lumOff val="25000"/>
                  </a:schemeClr>
                </a:solidFill>
              </a:rPr>
              <a:t>became </a:t>
            </a:r>
            <a:r>
              <a:rPr lang="en-US" sz="1300" dirty="0" smtClean="0">
                <a:solidFill>
                  <a:schemeClr val="tx1">
                    <a:lumMod val="75000"/>
                    <a:lumOff val="25000"/>
                  </a:schemeClr>
                </a:solidFill>
              </a:rPr>
              <a:t>Severe		</a:t>
            </a:r>
            <a:r>
              <a:rPr lang="en-US" dirty="0" smtClean="0">
                <a:solidFill>
                  <a:schemeClr val="accent4">
                    <a:lumMod val="75000"/>
                  </a:schemeClr>
                </a:solidFill>
              </a:rPr>
              <a:t>AESEV</a:t>
            </a:r>
            <a:endParaRPr lang="en-US" dirty="0">
              <a:solidFill>
                <a:schemeClr val="accent4">
                  <a:lumMod val="75000"/>
                </a:schemeClr>
              </a:solidFill>
            </a:endParaRPr>
          </a:p>
        </p:txBody>
      </p:sp>
      <p:sp>
        <p:nvSpPr>
          <p:cNvPr id="2" name="Text Placeholder 1"/>
          <p:cNvSpPr>
            <a:spLocks noGrp="1"/>
          </p:cNvSpPr>
          <p:nvPr>
            <p:ph type="body" sz="quarter" idx="10"/>
          </p:nvPr>
        </p:nvSpPr>
        <p:spPr/>
        <p:txBody>
          <a:bodyPr/>
          <a:lstStyle/>
          <a:p>
            <a:endParaRPr lang="en-US"/>
          </a:p>
        </p:txBody>
      </p:sp>
      <p:sp>
        <p:nvSpPr>
          <p:cNvPr id="10" name="Text Placeholder 4"/>
          <p:cNvSpPr txBox="1">
            <a:spLocks/>
          </p:cNvSpPr>
          <p:nvPr/>
        </p:nvSpPr>
        <p:spPr>
          <a:xfrm>
            <a:off x="4754022" y="5426997"/>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628566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93620" y="586156"/>
            <a:ext cx="8511639" cy="535539"/>
          </a:xfrm>
        </p:spPr>
        <p:txBody>
          <a:bodyPr>
            <a:normAutofit/>
          </a:bodyPr>
          <a:lstStyle/>
          <a:p>
            <a:r>
              <a:rPr lang="en-US" sz="2000" dirty="0">
                <a:solidFill>
                  <a:schemeClr val="bg1"/>
                </a:solidFill>
              </a:rPr>
              <a:t>AE Data Snapshot</a:t>
            </a:r>
          </a:p>
        </p:txBody>
      </p:sp>
      <p:graphicFrame>
        <p:nvGraphicFramePr>
          <p:cNvPr id="6" name="Table 5"/>
          <p:cNvGraphicFramePr>
            <a:graphicFrameLocks noGrp="1"/>
          </p:cNvGraphicFramePr>
          <p:nvPr>
            <p:extLst>
              <p:ext uri="{D42A27DB-BD31-4B8C-83A1-F6EECF244321}">
                <p14:modId xmlns:p14="http://schemas.microsoft.com/office/powerpoint/2010/main" val="2558396863"/>
              </p:ext>
            </p:extLst>
          </p:nvPr>
        </p:nvGraphicFramePr>
        <p:xfrm>
          <a:off x="621323" y="2347820"/>
          <a:ext cx="8065478" cy="1084327"/>
        </p:xfrm>
        <a:graphic>
          <a:graphicData uri="http://schemas.openxmlformats.org/drawingml/2006/table">
            <a:tbl>
              <a:tblPr/>
              <a:tblGrid>
                <a:gridCol w="557473"/>
                <a:gridCol w="568193"/>
                <a:gridCol w="718282"/>
                <a:gridCol w="600356"/>
                <a:gridCol w="696841"/>
                <a:gridCol w="836209"/>
                <a:gridCol w="723600"/>
                <a:gridCol w="738554"/>
                <a:gridCol w="1246600"/>
                <a:gridCol w="689685"/>
                <a:gridCol w="689685"/>
              </a:tblGrid>
              <a:tr h="434087">
                <a:tc>
                  <a:txBody>
                    <a:bodyPr/>
                    <a:lstStyle/>
                    <a:p>
                      <a:pPr algn="ctr" fontAlgn="b"/>
                      <a:r>
                        <a:rPr lang="en-US" sz="900" b="1" i="0" u="none" strike="noStrike" dirty="0" smtClean="0">
                          <a:solidFill>
                            <a:schemeClr val="bg1"/>
                          </a:solidFill>
                          <a:effectLst/>
                          <a:latin typeface="Calibri" panose="020F0502020204030204" pitchFamily="34" charset="0"/>
                        </a:rPr>
                        <a:t>STUDYID</a:t>
                      </a:r>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900" b="1" i="0" u="none" strike="noStrike" dirty="0" smtClean="0">
                          <a:solidFill>
                            <a:schemeClr val="bg1"/>
                          </a:solidFill>
                          <a:effectLst/>
                          <a:latin typeface="Calibri" panose="020F0502020204030204" pitchFamily="34" charset="0"/>
                        </a:rPr>
                        <a:t>SUBJID</a:t>
                      </a:r>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900" b="1" i="0" u="none" strike="noStrike" dirty="0">
                          <a:solidFill>
                            <a:schemeClr val="bg1"/>
                          </a:solidFill>
                          <a:effectLst/>
                          <a:latin typeface="Calibri" panose="020F0502020204030204" pitchFamily="34" charset="0"/>
                        </a:rPr>
                        <a:t>USUBJID</a:t>
                      </a: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900" b="1" i="0" u="none" strike="noStrike" dirty="0" smtClean="0">
                          <a:solidFill>
                            <a:schemeClr val="bg1"/>
                          </a:solidFill>
                          <a:effectLst/>
                          <a:latin typeface="Calibri" panose="020F0502020204030204" pitchFamily="34" charset="0"/>
                        </a:rPr>
                        <a:t>AETERM</a:t>
                      </a:r>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900" b="1" i="0" u="none" strike="noStrike" dirty="0" smtClean="0">
                          <a:solidFill>
                            <a:schemeClr val="bg1"/>
                          </a:solidFill>
                          <a:effectLst/>
                          <a:latin typeface="Calibri" panose="020F0502020204030204" pitchFamily="34" charset="0"/>
                        </a:rPr>
                        <a:t>AESTDTC</a:t>
                      </a:r>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900" b="1" i="0" u="none" strike="noStrike" dirty="0" smtClean="0">
                          <a:solidFill>
                            <a:schemeClr val="bg1"/>
                          </a:solidFill>
                          <a:effectLst/>
                          <a:latin typeface="Calibri" panose="020F0502020204030204" pitchFamily="34" charset="0"/>
                        </a:rPr>
                        <a:t>AEENDTC</a:t>
                      </a:r>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900" b="1" i="0" u="none" strike="noStrike" dirty="0" smtClean="0">
                          <a:solidFill>
                            <a:schemeClr val="bg1"/>
                          </a:solidFill>
                          <a:effectLst/>
                          <a:latin typeface="Calibri" panose="020F0502020204030204" pitchFamily="34" charset="0"/>
                        </a:rPr>
                        <a:t>AEDECODE</a:t>
                      </a:r>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900" b="1" i="0" u="none" strike="noStrike" dirty="0" smtClean="0">
                          <a:solidFill>
                            <a:schemeClr val="bg1"/>
                          </a:solidFill>
                          <a:effectLst/>
                          <a:latin typeface="Calibri" panose="020F0502020204030204" pitchFamily="34" charset="0"/>
                        </a:rPr>
                        <a:t>AEMODIFY</a:t>
                      </a:r>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900" b="1" i="0" u="none" strike="noStrike" dirty="0" smtClean="0">
                          <a:solidFill>
                            <a:schemeClr val="bg1"/>
                          </a:solidFill>
                          <a:effectLst/>
                          <a:latin typeface="Calibri" panose="020F0502020204030204" pitchFamily="34" charset="0"/>
                        </a:rPr>
                        <a:t>AEBODSYS</a:t>
                      </a:r>
                    </a:p>
                    <a:p>
                      <a:pPr algn="ctr" fontAlgn="b"/>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900" b="1" i="0" u="none" strike="noStrike" dirty="0" smtClean="0">
                          <a:solidFill>
                            <a:schemeClr val="bg1"/>
                          </a:solidFill>
                          <a:effectLst/>
                          <a:latin typeface="Calibri" panose="020F0502020204030204" pitchFamily="34" charset="0"/>
                        </a:rPr>
                        <a:t>AEREL</a:t>
                      </a:r>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900" b="1" i="0" u="none" strike="noStrike" dirty="0" smtClean="0">
                          <a:solidFill>
                            <a:schemeClr val="bg1"/>
                          </a:solidFill>
                          <a:effectLst/>
                          <a:latin typeface="Calibri" panose="020F0502020204030204" pitchFamily="34" charset="0"/>
                        </a:rPr>
                        <a:t>AESEV</a:t>
                      </a:r>
                      <a:endParaRPr lang="en-US" sz="900" b="1" i="0" u="none" strike="noStrike" dirty="0">
                        <a:solidFill>
                          <a:schemeClr val="bg1"/>
                        </a:solidFill>
                        <a:effectLst/>
                        <a:latin typeface="Calibri" panose="020F0502020204030204" pitchFamily="34" charset="0"/>
                      </a:endParaRPr>
                    </a:p>
                  </a:txBody>
                  <a:tcPr marT="50800" marB="50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619068">
                <a:tc>
                  <a:txBody>
                    <a:bodyPr/>
                    <a:lstStyle/>
                    <a:p>
                      <a:pPr algn="l" fontAlgn="b"/>
                      <a:r>
                        <a:rPr lang="en-US" sz="900" b="0" i="0" u="none" strike="noStrike" dirty="0" smtClean="0">
                          <a:solidFill>
                            <a:srgbClr val="000000"/>
                          </a:solidFill>
                          <a:effectLst/>
                          <a:latin typeface="Calibri" panose="020F0502020204030204" pitchFamily="34" charset="0"/>
                        </a:rPr>
                        <a:t>XYZ</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900" b="0" i="0" u="none" strike="noStrike" dirty="0" smtClean="0">
                          <a:solidFill>
                            <a:srgbClr val="000000"/>
                          </a:solidFill>
                          <a:effectLst/>
                          <a:latin typeface="Calibri" panose="020F0502020204030204" pitchFamily="34" charset="0"/>
                        </a:rPr>
                        <a:t>003</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900" dirty="0" smtClean="0">
                          <a:solidFill>
                            <a:schemeClr val="tx1">
                              <a:lumMod val="75000"/>
                              <a:lumOff val="25000"/>
                            </a:schemeClr>
                          </a:solidFill>
                        </a:rPr>
                        <a:t>XYZ-001-003 </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900" b="0" i="0" u="none" strike="noStrike" dirty="0" smtClean="0">
                          <a:solidFill>
                            <a:srgbClr val="000000"/>
                          </a:solidFill>
                          <a:effectLst/>
                          <a:latin typeface="Calibri" panose="020F0502020204030204" pitchFamily="34" charset="0"/>
                        </a:rPr>
                        <a:t>Eruption in skin</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900" b="0" i="0" u="none" strike="noStrike" dirty="0" smtClean="0">
                          <a:solidFill>
                            <a:srgbClr val="000000"/>
                          </a:solidFill>
                          <a:effectLst/>
                          <a:latin typeface="Calibri" panose="020F0502020204030204" pitchFamily="34" charset="0"/>
                        </a:rPr>
                        <a:t>2017-10-10</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900" b="0" i="0" u="none" strike="noStrike" dirty="0" smtClean="0">
                          <a:solidFill>
                            <a:srgbClr val="000000"/>
                          </a:solidFill>
                          <a:effectLst/>
                          <a:latin typeface="Calibri" panose="020F0502020204030204" pitchFamily="34" charset="0"/>
                        </a:rPr>
                        <a:t>2017-10-12</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900" b="0" i="0" u="none" strike="noStrike" dirty="0" smtClean="0">
                          <a:solidFill>
                            <a:srgbClr val="000000"/>
                          </a:solidFill>
                          <a:effectLst/>
                          <a:latin typeface="Calibri" panose="020F0502020204030204" pitchFamily="34" charset="0"/>
                        </a:rPr>
                        <a:t>Rash</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900" b="0" i="0" u="none" strike="noStrike" dirty="0" smtClean="0">
                          <a:solidFill>
                            <a:srgbClr val="000000"/>
                          </a:solidFill>
                          <a:effectLst/>
                          <a:latin typeface="Calibri" panose="020F0502020204030204" pitchFamily="34" charset="0"/>
                        </a:rPr>
                        <a:t>Rash</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effectLst/>
                          <a:latin typeface="Calibri" panose="020F0502020204030204" pitchFamily="34" charset="0"/>
                        </a:rPr>
                        <a:t>Skin</a:t>
                      </a:r>
                      <a:r>
                        <a:rPr lang="en-US" sz="900" b="0" i="0" u="none" strike="noStrike" baseline="0" dirty="0" smtClean="0">
                          <a:solidFill>
                            <a:srgbClr val="000000"/>
                          </a:solidFill>
                          <a:effectLst/>
                          <a:latin typeface="Calibri" panose="020F0502020204030204" pitchFamily="34" charset="0"/>
                        </a:rPr>
                        <a:t> and Subcutaneous tissue disorder</a:t>
                      </a:r>
                      <a:endParaRPr lang="en-US" sz="900" b="0" i="0" u="none" strike="noStrike" dirty="0" smtClean="0">
                        <a:solidFill>
                          <a:srgbClr val="000000"/>
                        </a:solidFill>
                        <a:effectLst/>
                        <a:latin typeface="Calibri" panose="020F0502020204030204" pitchFamily="34" charset="0"/>
                      </a:endParaRPr>
                    </a:p>
                    <a:p>
                      <a:pPr algn="l" fontAlgn="b"/>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900" b="0" i="0" u="none" strike="noStrike" dirty="0" smtClean="0">
                          <a:solidFill>
                            <a:srgbClr val="000000"/>
                          </a:solidFill>
                          <a:effectLst/>
                          <a:latin typeface="Calibri" panose="020F0502020204030204" pitchFamily="34" charset="0"/>
                        </a:rPr>
                        <a:t>RELATED</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900" b="0" i="0" u="none" strike="noStrike" dirty="0" smtClean="0">
                          <a:solidFill>
                            <a:srgbClr val="000000"/>
                          </a:solidFill>
                          <a:effectLst/>
                          <a:latin typeface="Calibri" panose="020F0502020204030204" pitchFamily="34" charset="0"/>
                        </a:rPr>
                        <a:t>SEVERE</a:t>
                      </a:r>
                      <a:endParaRPr lang="en-US" sz="900" b="0" i="0" u="none" strike="noStrike" dirty="0">
                        <a:solidFill>
                          <a:srgbClr val="000000"/>
                        </a:solidFill>
                        <a:effectLst/>
                        <a:latin typeface="Calibri" panose="020F0502020204030204" pitchFamily="34" charset="0"/>
                      </a:endParaRPr>
                    </a:p>
                  </a:txBody>
                  <a:tcPr marT="50800" marB="508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bl>
          </a:graphicData>
        </a:graphic>
      </p:graphicFrame>
      <p:sp>
        <p:nvSpPr>
          <p:cNvPr id="7" name="Rounded Rectangular Callout 6"/>
          <p:cNvSpPr/>
          <p:nvPr/>
        </p:nvSpPr>
        <p:spPr>
          <a:xfrm>
            <a:off x="3164916" y="1485717"/>
            <a:ext cx="713664" cy="519886"/>
          </a:xfrm>
          <a:prstGeom prst="wedgeRoundRectCallout">
            <a:avLst>
              <a:gd name="adj1" fmla="val -47877"/>
              <a:gd name="adj2" fmla="val 102600"/>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Topic </a:t>
            </a:r>
            <a:endParaRPr lang="en-US" sz="1050" dirty="0" smtClean="0">
              <a:solidFill>
                <a:schemeClr val="tx1"/>
              </a:solidFill>
            </a:endParaRPr>
          </a:p>
          <a:p>
            <a:pPr algn="ctr"/>
            <a:r>
              <a:rPr lang="en-US" sz="1050" dirty="0" smtClean="0">
                <a:solidFill>
                  <a:schemeClr val="tx1"/>
                </a:solidFill>
              </a:rPr>
              <a:t>Variable</a:t>
            </a:r>
            <a:endParaRPr lang="en-US" sz="1050" dirty="0">
              <a:solidFill>
                <a:schemeClr val="tx1"/>
              </a:solidFill>
            </a:endParaRPr>
          </a:p>
        </p:txBody>
      </p:sp>
      <p:sp>
        <p:nvSpPr>
          <p:cNvPr id="8" name="Rounded Rectangular Callout 7"/>
          <p:cNvSpPr/>
          <p:nvPr/>
        </p:nvSpPr>
        <p:spPr>
          <a:xfrm>
            <a:off x="4012273" y="1485717"/>
            <a:ext cx="716279" cy="519886"/>
          </a:xfrm>
          <a:prstGeom prst="wedgeRoundRectCallout">
            <a:avLst>
              <a:gd name="adj1" fmla="val -58067"/>
              <a:gd name="adj2" fmla="val 106471"/>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Timing Variable</a:t>
            </a:r>
          </a:p>
        </p:txBody>
      </p:sp>
      <p:sp>
        <p:nvSpPr>
          <p:cNvPr id="9" name="Rounded Rectangular Callout 8"/>
          <p:cNvSpPr/>
          <p:nvPr/>
        </p:nvSpPr>
        <p:spPr>
          <a:xfrm>
            <a:off x="5660109" y="1330060"/>
            <a:ext cx="928957" cy="519886"/>
          </a:xfrm>
          <a:prstGeom prst="wedgeRoundRectCallout">
            <a:avLst>
              <a:gd name="adj1" fmla="val -92190"/>
              <a:gd name="adj2" fmla="val 137164"/>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Synonym </a:t>
            </a:r>
          </a:p>
          <a:p>
            <a:pPr algn="ctr"/>
            <a:r>
              <a:rPr lang="en-US" sz="1050" dirty="0">
                <a:solidFill>
                  <a:schemeClr val="tx1"/>
                </a:solidFill>
              </a:rPr>
              <a:t>Qualifier</a:t>
            </a:r>
          </a:p>
        </p:txBody>
      </p:sp>
      <p:sp>
        <p:nvSpPr>
          <p:cNvPr id="2" name="Text Placeholder 1"/>
          <p:cNvSpPr>
            <a:spLocks noGrp="1"/>
          </p:cNvSpPr>
          <p:nvPr>
            <p:ph type="body" sz="quarter" idx="10"/>
          </p:nvPr>
        </p:nvSpPr>
        <p:spPr/>
        <p:txBody>
          <a:bodyPr/>
          <a:lstStyle/>
          <a:p>
            <a:endParaRPr lang="en-US"/>
          </a:p>
        </p:txBody>
      </p:sp>
      <p:sp>
        <p:nvSpPr>
          <p:cNvPr id="11" name="Text Placeholder 4"/>
          <p:cNvSpPr txBox="1">
            <a:spLocks/>
          </p:cNvSpPr>
          <p:nvPr/>
        </p:nvSpPr>
        <p:spPr>
          <a:xfrm>
            <a:off x="4739734" y="5426997"/>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
        <p:nvSpPr>
          <p:cNvPr id="18" name="Right Brace 17"/>
          <p:cNvSpPr/>
          <p:nvPr/>
        </p:nvSpPr>
        <p:spPr>
          <a:xfrm rot="5400000" flipV="1">
            <a:off x="6846351" y="3015905"/>
            <a:ext cx="843915" cy="1676400"/>
          </a:xfrm>
          <a:prstGeom prst="rightBrace">
            <a:avLst>
              <a:gd name="adj1" fmla="val 13959"/>
              <a:gd name="adj2" fmla="val 4470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TextBox 18"/>
          <p:cNvSpPr txBox="1"/>
          <p:nvPr/>
        </p:nvSpPr>
        <p:spPr>
          <a:xfrm>
            <a:off x="6320130" y="4344927"/>
            <a:ext cx="1757766" cy="253916"/>
          </a:xfrm>
          <a:prstGeom prst="rect">
            <a:avLst/>
          </a:prstGeom>
          <a:noFill/>
          <a:ln w="19050">
            <a:solidFill>
              <a:srgbClr val="C00000"/>
            </a:solidFill>
          </a:ln>
        </p:spPr>
        <p:txBody>
          <a:bodyPr wrap="square" rtlCol="0">
            <a:spAutoFit/>
          </a:bodyPr>
          <a:lstStyle/>
          <a:p>
            <a:r>
              <a:rPr lang="en-US" sz="1050" dirty="0" smtClean="0"/>
              <a:t>           Record Qualifier</a:t>
            </a:r>
            <a:endParaRPr lang="en-US" sz="1050" dirty="0"/>
          </a:p>
        </p:txBody>
      </p:sp>
    </p:spTree>
    <p:extLst>
      <p:ext uri="{BB962C8B-B14F-4D97-AF65-F5344CB8AC3E}">
        <p14:creationId xmlns:p14="http://schemas.microsoft.com/office/powerpoint/2010/main" val="104529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67839" y="637941"/>
            <a:ext cx="8511639" cy="535539"/>
          </a:xfrm>
        </p:spPr>
        <p:txBody>
          <a:bodyPr>
            <a:normAutofit/>
          </a:bodyPr>
          <a:lstStyle/>
          <a:p>
            <a:r>
              <a:rPr lang="en-US" sz="2000" dirty="0" smtClean="0">
                <a:solidFill>
                  <a:schemeClr val="bg1"/>
                </a:solidFill>
              </a:rPr>
              <a:t>EXAMPLE 2</a:t>
            </a:r>
            <a:endParaRPr lang="en-US" sz="2000" dirty="0">
              <a:solidFill>
                <a:schemeClr val="bg1"/>
              </a:solidFill>
            </a:endParaRPr>
          </a:p>
        </p:txBody>
      </p:sp>
      <p:sp>
        <p:nvSpPr>
          <p:cNvPr id="10" name="Rectangle 9"/>
          <p:cNvSpPr/>
          <p:nvPr/>
        </p:nvSpPr>
        <p:spPr>
          <a:xfrm>
            <a:off x="177800" y="1179307"/>
            <a:ext cx="8775700" cy="1200329"/>
          </a:xfrm>
          <a:prstGeom prst="rect">
            <a:avLst/>
          </a:prstGeom>
        </p:spPr>
        <p:txBody>
          <a:bodyPr wrap="square">
            <a:spAutoFit/>
          </a:bodyPr>
          <a:lstStyle/>
          <a:p>
            <a:r>
              <a:rPr lang="en-US" b="1" dirty="0"/>
              <a:t>This is an example of data from an AE CRF that collects AE terms as free text. The first study drug was administered to the subject on October 13, 2006 at  12:00. Three AEs were reported. AEs were coded using MedDRA, and the sponsor’s procedures include the possibility of modifying the reported term to aid in coding. </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60" y="3138654"/>
            <a:ext cx="7363500" cy="184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ed Rectangular Callout 12"/>
          <p:cNvSpPr/>
          <p:nvPr/>
        </p:nvSpPr>
        <p:spPr>
          <a:xfrm>
            <a:off x="3369002" y="2436169"/>
            <a:ext cx="1433015" cy="319798"/>
          </a:xfrm>
          <a:prstGeom prst="wedgeRoundRectCallout">
            <a:avLst>
              <a:gd name="adj1" fmla="val -42102"/>
              <a:gd name="adj2" fmla="val 201211"/>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Verbatim Term</a:t>
            </a:r>
          </a:p>
        </p:txBody>
      </p:sp>
      <p:sp>
        <p:nvSpPr>
          <p:cNvPr id="14" name="Rounded Rectangular Callout 13"/>
          <p:cNvSpPr/>
          <p:nvPr/>
        </p:nvSpPr>
        <p:spPr>
          <a:xfrm>
            <a:off x="5886675" y="2182422"/>
            <a:ext cx="1397478" cy="529203"/>
          </a:xfrm>
          <a:prstGeom prst="wedgeRoundRectCallout">
            <a:avLst>
              <a:gd name="adj1" fmla="val -45541"/>
              <a:gd name="adj2" fmla="val 125162"/>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Modified Term for Reporting purpose</a:t>
            </a:r>
          </a:p>
        </p:txBody>
      </p:sp>
      <p:sp>
        <p:nvSpPr>
          <p:cNvPr id="15" name="Rounded Rectangular Callout 14"/>
          <p:cNvSpPr/>
          <p:nvPr/>
        </p:nvSpPr>
        <p:spPr>
          <a:xfrm>
            <a:off x="7419621" y="2458318"/>
            <a:ext cx="1336064" cy="423497"/>
          </a:xfrm>
          <a:prstGeom prst="wedgeRoundRectCallout">
            <a:avLst>
              <a:gd name="adj1" fmla="val -64560"/>
              <a:gd name="adj2" fmla="val 11081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Decoded as per MedDRA Dictionary</a:t>
            </a:r>
          </a:p>
        </p:txBody>
      </p:sp>
      <p:sp>
        <p:nvSpPr>
          <p:cNvPr id="2" name="Text Placeholder 1"/>
          <p:cNvSpPr>
            <a:spLocks noGrp="1"/>
          </p:cNvSpPr>
          <p:nvPr>
            <p:ph type="body" sz="quarter" idx="10"/>
          </p:nvPr>
        </p:nvSpPr>
        <p:spPr/>
        <p:txBody>
          <a:bodyPr/>
          <a:lstStyle/>
          <a:p>
            <a:endParaRPr lang="en-US"/>
          </a:p>
        </p:txBody>
      </p:sp>
      <p:sp>
        <p:nvSpPr>
          <p:cNvPr id="11" name="Text Placeholder 4"/>
          <p:cNvSpPr txBox="1">
            <a:spLocks/>
          </p:cNvSpPr>
          <p:nvPr/>
        </p:nvSpPr>
        <p:spPr>
          <a:xfrm>
            <a:off x="4754022" y="5458748"/>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82044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58319" y="694386"/>
            <a:ext cx="8511639" cy="535539"/>
          </a:xfrm>
        </p:spPr>
        <p:txBody>
          <a:bodyPr>
            <a:normAutofit/>
          </a:bodyPr>
          <a:lstStyle/>
          <a:p>
            <a:r>
              <a:rPr lang="en-US" sz="2000" dirty="0" smtClean="0">
                <a:solidFill>
                  <a:schemeClr val="bg1"/>
                </a:solidFill>
              </a:rPr>
              <a:t>EXAMPLE </a:t>
            </a:r>
            <a:r>
              <a:rPr lang="en-US" sz="2000" dirty="0" smtClean="0">
                <a:solidFill>
                  <a:schemeClr val="bg1"/>
                </a:solidFill>
              </a:rPr>
              <a:t>3</a:t>
            </a:r>
            <a:endParaRPr lang="en-US" sz="2000" dirty="0">
              <a:solidFill>
                <a:schemeClr val="bg1"/>
              </a:solidFill>
            </a:endParaRPr>
          </a:p>
        </p:txBody>
      </p:sp>
      <p:sp>
        <p:nvSpPr>
          <p:cNvPr id="10" name="Rectangle 9"/>
          <p:cNvSpPr/>
          <p:nvPr/>
        </p:nvSpPr>
        <p:spPr>
          <a:xfrm>
            <a:off x="177800" y="1247041"/>
            <a:ext cx="8775700" cy="1200329"/>
          </a:xfrm>
          <a:prstGeom prst="rect">
            <a:avLst/>
          </a:prstGeom>
        </p:spPr>
        <p:txBody>
          <a:bodyPr wrap="square">
            <a:spAutoFit/>
          </a:bodyPr>
          <a:lstStyle/>
          <a:p>
            <a:r>
              <a:rPr lang="en-US" b="1" dirty="0"/>
              <a:t>This is an example of data from an AE CRF that collects AE terms as free text. The first study drug was administered to the subject on October 13, 2006 at  12:00. Three AEs were reported. AEs were coded using MedDRA, and the sponsor’s procedures include the possibility of modifying the reported term to aid in coding. </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60" y="2720961"/>
            <a:ext cx="7363500" cy="1842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Connector 15"/>
          <p:cNvCxnSpPr/>
          <p:nvPr/>
        </p:nvCxnSpPr>
        <p:spPr>
          <a:xfrm>
            <a:off x="4651893" y="3878028"/>
            <a:ext cx="286603" cy="0"/>
          </a:xfrm>
          <a:prstGeom prst="line">
            <a:avLst/>
          </a:prstGeom>
          <a:ln w="38100">
            <a:solidFill>
              <a:srgbClr val="DF3E8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09395" y="4482053"/>
            <a:ext cx="296839" cy="0"/>
          </a:xfrm>
          <a:prstGeom prst="line">
            <a:avLst/>
          </a:prstGeom>
          <a:ln w="38100">
            <a:solidFill>
              <a:srgbClr val="DF3E8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45722" y="4476716"/>
            <a:ext cx="286603" cy="0"/>
          </a:xfrm>
          <a:prstGeom prst="line">
            <a:avLst/>
          </a:prstGeom>
          <a:ln w="38100">
            <a:solidFill>
              <a:srgbClr val="DF3E82"/>
            </a:solidFill>
          </a:ln>
        </p:spPr>
        <p:style>
          <a:lnRef idx="1">
            <a:schemeClr val="accent1"/>
          </a:lnRef>
          <a:fillRef idx="0">
            <a:schemeClr val="accent1"/>
          </a:fillRef>
          <a:effectRef idx="0">
            <a:schemeClr val="accent1"/>
          </a:effectRef>
          <a:fontRef idx="minor">
            <a:schemeClr val="tx1"/>
          </a:fontRef>
        </p:style>
      </p:cxnSp>
      <p:sp>
        <p:nvSpPr>
          <p:cNvPr id="19" name="Rounded Rectangular Callout 18"/>
          <p:cNvSpPr/>
          <p:nvPr/>
        </p:nvSpPr>
        <p:spPr>
          <a:xfrm>
            <a:off x="5328522" y="1467925"/>
            <a:ext cx="2879958" cy="674007"/>
          </a:xfrm>
          <a:prstGeom prst="wedgeRoundRectCallout">
            <a:avLst>
              <a:gd name="adj1" fmla="val -67656"/>
              <a:gd name="adj2" fmla="val 295077"/>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The CRF is structured so that seriousness category variables (e.g., AESDTH, AESHOSP) are checked only when AESER is answered “Y.”</a:t>
            </a:r>
          </a:p>
        </p:txBody>
      </p:sp>
      <p:sp>
        <p:nvSpPr>
          <p:cNvPr id="2" name="Text Placeholder 1"/>
          <p:cNvSpPr>
            <a:spLocks noGrp="1"/>
          </p:cNvSpPr>
          <p:nvPr>
            <p:ph type="body" sz="quarter" idx="10"/>
          </p:nvPr>
        </p:nvSpPr>
        <p:spPr/>
        <p:txBody>
          <a:bodyPr/>
          <a:lstStyle/>
          <a:p>
            <a:endParaRPr lang="en-US"/>
          </a:p>
        </p:txBody>
      </p:sp>
      <p:sp>
        <p:nvSpPr>
          <p:cNvPr id="11" name="Text Placeholder 4"/>
          <p:cNvSpPr txBox="1">
            <a:spLocks/>
          </p:cNvSpPr>
          <p:nvPr/>
        </p:nvSpPr>
        <p:spPr>
          <a:xfrm>
            <a:off x="4739734" y="5411121"/>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1607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32996" y="729963"/>
            <a:ext cx="8511639" cy="535539"/>
          </a:xfrm>
        </p:spPr>
        <p:txBody>
          <a:bodyPr/>
          <a:lstStyle/>
          <a:p>
            <a:r>
              <a:rPr lang="en-US" sz="2000" dirty="0">
                <a:solidFill>
                  <a:schemeClr val="bg1"/>
                </a:solidFill>
              </a:rPr>
              <a:t>AE STRUCTURE</a:t>
            </a:r>
          </a:p>
        </p:txBody>
      </p:sp>
      <p:sp>
        <p:nvSpPr>
          <p:cNvPr id="6" name="Content Placeholder 5"/>
          <p:cNvSpPr>
            <a:spLocks noGrp="1"/>
          </p:cNvSpPr>
          <p:nvPr>
            <p:ph idx="1"/>
          </p:nvPr>
        </p:nvSpPr>
        <p:spPr>
          <a:xfrm>
            <a:off x="403761" y="1265502"/>
            <a:ext cx="8511639" cy="3771636"/>
          </a:xfrm>
        </p:spPr>
        <p:txBody>
          <a:bodyPr/>
          <a:lstStyle/>
          <a:p>
            <a:r>
              <a:rPr lang="en-US" sz="1600" dirty="0"/>
              <a:t>The structure of the AE domain is one record per adverse event per subject.</a:t>
            </a:r>
          </a:p>
          <a:p>
            <a:r>
              <a:rPr lang="en-US" sz="1600" dirty="0">
                <a:solidFill>
                  <a:srgbClr val="DF3E82"/>
                </a:solidFill>
              </a:rPr>
              <a:t>You may  submit one record that covers an adverse event from start to finish</a:t>
            </a:r>
          </a:p>
          <a:p>
            <a:pPr lvl="1"/>
            <a:r>
              <a:rPr lang="en-US" sz="1600" dirty="0" smtClean="0">
                <a:solidFill>
                  <a:srgbClr val="DF3E82"/>
                </a:solidFill>
              </a:rPr>
              <a:t>A </a:t>
            </a:r>
            <a:r>
              <a:rPr lang="en-US" sz="1600" dirty="0">
                <a:solidFill>
                  <a:srgbClr val="DF3E82"/>
                </a:solidFill>
              </a:rPr>
              <a:t>patient may have multiple AE records  with changes in severity, causality, seriousness and outcome</a:t>
            </a:r>
          </a:p>
          <a:p>
            <a:pPr lvl="1"/>
            <a:r>
              <a:rPr lang="en-US" sz="1600" dirty="0" smtClean="0">
                <a:solidFill>
                  <a:srgbClr val="DF3E82"/>
                </a:solidFill>
              </a:rPr>
              <a:t>These  </a:t>
            </a:r>
            <a:r>
              <a:rPr lang="en-US" sz="1600" dirty="0">
                <a:solidFill>
                  <a:srgbClr val="DF3E82"/>
                </a:solidFill>
              </a:rPr>
              <a:t>records can be “Collapsed”  into a single AE record showing  highest level of  severity, causality etc.  </a:t>
            </a:r>
          </a:p>
          <a:p>
            <a:pPr marL="0" indent="0" algn="ctr">
              <a:buNone/>
            </a:pPr>
            <a:r>
              <a:rPr lang="en-US" sz="1600" b="1" dirty="0" smtClean="0"/>
              <a:t>OR</a:t>
            </a:r>
            <a:endParaRPr lang="en-US" sz="1600" b="1" dirty="0"/>
          </a:p>
          <a:p>
            <a:r>
              <a:rPr lang="en-US" sz="1600" dirty="0" smtClean="0">
                <a:solidFill>
                  <a:srgbClr val="DF3E82"/>
                </a:solidFill>
              </a:rPr>
              <a:t>You may </a:t>
            </a:r>
            <a:r>
              <a:rPr lang="en-US" sz="1600" dirty="0">
                <a:solidFill>
                  <a:srgbClr val="DF3E82"/>
                </a:solidFill>
              </a:rPr>
              <a:t>submit a new record when severity, causality, or seriousness changes or worsens.</a:t>
            </a:r>
          </a:p>
          <a:p>
            <a:pPr lvl="1"/>
            <a:r>
              <a:rPr lang="en-US" sz="1600" dirty="0" smtClean="0">
                <a:solidFill>
                  <a:srgbClr val="DF3E82"/>
                </a:solidFill>
              </a:rPr>
              <a:t>One </a:t>
            </a:r>
            <a:r>
              <a:rPr lang="en-US" sz="1600" dirty="0">
                <a:solidFill>
                  <a:srgbClr val="DF3E82"/>
                </a:solidFill>
              </a:rPr>
              <a:t>record per adverse event  per subject  per changing severity, causality etc</a:t>
            </a:r>
          </a:p>
          <a:p>
            <a:pPr lvl="1"/>
            <a:r>
              <a:rPr lang="en-US" sz="1600" dirty="0" smtClean="0">
                <a:solidFill>
                  <a:srgbClr val="DF3E82"/>
                </a:solidFill>
              </a:rPr>
              <a:t>Individual </a:t>
            </a:r>
            <a:r>
              <a:rPr lang="en-US" sz="1600" dirty="0">
                <a:solidFill>
                  <a:srgbClr val="DF3E82"/>
                </a:solidFill>
              </a:rPr>
              <a:t>record in above case, Indicates that each record is considered to represent a different event.</a:t>
            </a:r>
          </a:p>
          <a:p>
            <a:endParaRPr lang="en-US" sz="1600" dirty="0">
              <a:solidFill>
                <a:srgbClr val="DF3E82"/>
              </a:solidFill>
            </a:endParaRPr>
          </a:p>
        </p:txBody>
      </p:sp>
      <p:sp>
        <p:nvSpPr>
          <p:cNvPr id="2" name="Text Placeholder 1"/>
          <p:cNvSpPr>
            <a:spLocks noGrp="1"/>
          </p:cNvSpPr>
          <p:nvPr>
            <p:ph type="body" sz="quarter" idx="10"/>
          </p:nvPr>
        </p:nvSpPr>
        <p:spPr/>
        <p:txBody>
          <a:bodyPr/>
          <a:lstStyle/>
          <a:p>
            <a:endParaRPr lang="en-US"/>
          </a:p>
        </p:txBody>
      </p:sp>
      <p:sp>
        <p:nvSpPr>
          <p:cNvPr id="8" name="Text Placeholder 4"/>
          <p:cNvSpPr txBox="1">
            <a:spLocks/>
          </p:cNvSpPr>
          <p:nvPr/>
        </p:nvSpPr>
        <p:spPr>
          <a:xfrm>
            <a:off x="4739734" y="544287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97515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txBox="1">
            <a:spLocks/>
          </p:cNvSpPr>
          <p:nvPr/>
        </p:nvSpPr>
        <p:spPr>
          <a:xfrm>
            <a:off x="2911570" y="1310128"/>
            <a:ext cx="5775230" cy="3525219"/>
          </a:xfrm>
          <a:prstGeom prst="rect">
            <a:avLst/>
          </a:prstGeom>
          <a:solidFill>
            <a:srgbClr val="6DCFF6"/>
          </a:solidFill>
          <a:ln w="12700">
            <a:solidFill>
              <a:srgbClr val="6DCFF6"/>
            </a:solidFill>
            <a:miter lim="800000"/>
            <a:headEnd/>
            <a:tailEnd/>
          </a:ln>
        </p:spPr>
        <p:txBody>
          <a:bodyPr lIns="68580" tIns="34290" rIns="68580" bIns="34290" anchor="ctr">
            <a:no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endParaRPr lang="en-US" altLang="en-US" sz="900" dirty="0"/>
          </a:p>
        </p:txBody>
      </p:sp>
      <p:sp>
        <p:nvSpPr>
          <p:cNvPr id="6" name="Title 5"/>
          <p:cNvSpPr>
            <a:spLocks noGrp="1"/>
          </p:cNvSpPr>
          <p:nvPr>
            <p:ph type="title"/>
          </p:nvPr>
        </p:nvSpPr>
        <p:spPr>
          <a:xfrm>
            <a:off x="-2867045" y="598001"/>
            <a:ext cx="8511639" cy="535539"/>
          </a:xfrm>
        </p:spPr>
        <p:txBody>
          <a:bodyPr>
            <a:noAutofit/>
          </a:bodyPr>
          <a:lstStyle/>
          <a:p>
            <a:r>
              <a:rPr lang="en-US" sz="2000" dirty="0">
                <a:solidFill>
                  <a:schemeClr val="bg1"/>
                </a:solidFill>
              </a:rPr>
              <a:t>Confidentiality </a:t>
            </a:r>
            <a:r>
              <a:rPr lang="en-US" sz="2000" dirty="0" smtClean="0">
                <a:solidFill>
                  <a:schemeClr val="bg1"/>
                </a:solidFill>
              </a:rPr>
              <a:t>Statement</a:t>
            </a:r>
            <a:endParaRPr lang="en-US" sz="2000" dirty="0">
              <a:solidFill>
                <a:schemeClr val="bg1"/>
              </a:solidFill>
            </a:endParaRPr>
          </a:p>
        </p:txBody>
      </p:sp>
      <p:sp>
        <p:nvSpPr>
          <p:cNvPr id="10" name="Content Placeholder 2"/>
          <p:cNvSpPr>
            <a:spLocks noGrp="1"/>
          </p:cNvSpPr>
          <p:nvPr>
            <p:ph idx="1"/>
          </p:nvPr>
        </p:nvSpPr>
        <p:spPr>
          <a:xfrm>
            <a:off x="3009542" y="1085260"/>
            <a:ext cx="5905859" cy="3639051"/>
          </a:xfrm>
          <a:solidFill>
            <a:schemeClr val="bg1">
              <a:lumMod val="95000"/>
            </a:schemeClr>
          </a:solidFill>
          <a:ln w="12700">
            <a:solidFill>
              <a:srgbClr val="6DCFF6"/>
            </a:solidFill>
            <a:miter lim="800000"/>
            <a:headEnd/>
            <a:tailEnd/>
          </a:ln>
        </p:spPr>
        <p:txBody>
          <a:bodyPr lIns="205740" rIns="205740" anchor="ctr"/>
          <a:lstStyle/>
          <a:p>
            <a:pPr marL="0" indent="0" algn="just">
              <a:lnSpc>
                <a:spcPct val="150000"/>
              </a:lnSpc>
              <a:spcBef>
                <a:spcPts val="450"/>
              </a:spcBef>
              <a:buClr>
                <a:schemeClr val="tx1"/>
              </a:buClr>
              <a:buNone/>
            </a:pPr>
            <a:r>
              <a:rPr lang="en-US" altLang="en-US" sz="900" dirty="0"/>
              <a:t>This document contains information which is commercially confidential to Tata Consultancy Services Ltd. ("TCS") and is provided for the sole purpose of permitting the recipient to evaluate the proposal submitted within the document. In consideration of the receipt of this document, the recipient agrees to maintain the information it contains in confidence and not to reproduce or otherwise disclose the contents of this document to any person outside the recipient's evaluation team or nominated advisors. The document may not be used, reproduced or disclosed to others, except as specifically permitted by TCS in writing. The recipient of this document, by its retention and use, agrees to take reasonable  endeavours to protect the document and the information it contains from loss or theft.</a:t>
            </a:r>
          </a:p>
          <a:p>
            <a:pPr marL="0" indent="0" algn="just">
              <a:lnSpc>
                <a:spcPct val="150000"/>
              </a:lnSpc>
              <a:spcBef>
                <a:spcPts val="450"/>
              </a:spcBef>
              <a:buClr>
                <a:schemeClr val="tx1"/>
              </a:buClr>
              <a:buNone/>
            </a:pPr>
            <a:endParaRPr lang="en-US" altLang="en-US" sz="900" dirty="0"/>
          </a:p>
          <a:p>
            <a:pPr marL="0" indent="0" algn="just">
              <a:lnSpc>
                <a:spcPct val="150000"/>
              </a:lnSpc>
              <a:spcBef>
                <a:spcPts val="450"/>
              </a:spcBef>
              <a:buClr>
                <a:schemeClr val="tx1"/>
              </a:buClr>
              <a:buNone/>
            </a:pPr>
            <a:r>
              <a:rPr lang="en-US" altLang="en-US" sz="900" dirty="0"/>
              <a:t>© 2017 - TATA Consultancy Services Limited (TCS)</a:t>
            </a:r>
          </a:p>
          <a:p>
            <a:pPr marL="0" indent="0" algn="just">
              <a:lnSpc>
                <a:spcPct val="150000"/>
              </a:lnSpc>
              <a:spcBef>
                <a:spcPts val="450"/>
              </a:spcBef>
              <a:buClr>
                <a:schemeClr val="tx1"/>
              </a:buClr>
              <a:buNone/>
            </a:pPr>
            <a:endParaRPr lang="en-US" altLang="en-US" sz="900" dirty="0"/>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1" y="745822"/>
            <a:ext cx="697892" cy="775436"/>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928" y="1680923"/>
            <a:ext cx="1993015" cy="2326420"/>
          </a:xfrm>
          <a:prstGeom prst="rect">
            <a:avLst/>
          </a:prstGeom>
        </p:spPr>
      </p:pic>
      <p:cxnSp>
        <p:nvCxnSpPr>
          <p:cNvPr id="4" name="Straight Connector 3"/>
          <p:cNvCxnSpPr/>
          <p:nvPr/>
        </p:nvCxnSpPr>
        <p:spPr>
          <a:xfrm>
            <a:off x="2500313" y="922072"/>
            <a:ext cx="0" cy="418505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Text Placeholder 4"/>
          <p:cNvSpPr txBox="1">
            <a:spLocks/>
          </p:cNvSpPr>
          <p:nvPr/>
        </p:nvSpPr>
        <p:spPr>
          <a:xfrm>
            <a:off x="4739243" y="544504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3367317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161" y="1279934"/>
            <a:ext cx="8511639" cy="3771636"/>
          </a:xfrm>
        </p:spPr>
        <p:txBody>
          <a:bodyPr/>
          <a:lstStyle/>
          <a:p>
            <a:r>
              <a:rPr lang="en-US" sz="1400" dirty="0" smtClean="0"/>
              <a:t>Both Spontaneous and pre-specified AEs can be included in this dataset.</a:t>
            </a:r>
          </a:p>
          <a:p>
            <a:r>
              <a:rPr lang="en-US" sz="1400" dirty="0" smtClean="0"/>
              <a:t>Records for only those events which occurred should be included in AE.</a:t>
            </a:r>
          </a:p>
          <a:p>
            <a:r>
              <a:rPr lang="en-US" sz="1400" dirty="0" smtClean="0"/>
              <a:t>CRF data that capture adverse events either as free text or a pre-specified list of terms should be included</a:t>
            </a:r>
          </a:p>
          <a:p>
            <a:r>
              <a:rPr lang="en-US" sz="1400" dirty="0" smtClean="0"/>
              <a:t>AETERM captures the verbatim term collected for the event and is the topic variable for the AE dataset. AETERM is a required variable</a:t>
            </a:r>
          </a:p>
          <a:p>
            <a:r>
              <a:rPr lang="en-US" sz="1400" dirty="0" smtClean="0"/>
              <a:t>AEMODIFY is a permissible variable and should be included if the sponsor's procedure permits modification of a verbatim term for coding and AEDECOD is the preferred term and AEBODSYS is the primary system organ class derived by the sponsor from the coding dictionary.</a:t>
            </a:r>
          </a:p>
          <a:p>
            <a:r>
              <a:rPr lang="en-US" sz="1400" dirty="0"/>
              <a:t>AECAT and AESCAT are intended for categorizations that are defined in advance and should not be used for after-the-fact categorizations such as clinically significant.</a:t>
            </a:r>
          </a:p>
          <a:p>
            <a:r>
              <a:rPr lang="en-US" sz="1400" dirty="0"/>
              <a:t>AEENDTC or AEENRF should not both be populated.</a:t>
            </a:r>
          </a:p>
          <a:p>
            <a:r>
              <a:rPr lang="en-US" sz="1400" dirty="0"/>
              <a:t>If adverse events are collected more than once within the CRF (indicating that the data are visit-based), then VISITNUM is expected. If the adverse events are collected only once within the CRF (indicating that the data are event-based), then VISITNUM is permissible. VISITDY and VISIT are always permissible.</a:t>
            </a:r>
          </a:p>
          <a:p>
            <a:r>
              <a:rPr lang="en-US" sz="1400" dirty="0"/>
              <a:t>Pre-specified AEs which do not occur are not included in AE dataset</a:t>
            </a:r>
            <a:r>
              <a:rPr lang="en-US" sz="1400" dirty="0" smtClean="0"/>
              <a:t>.</a:t>
            </a:r>
            <a:endParaRPr lang="en-US" sz="1400" dirty="0"/>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a:xfrm>
            <a:off x="-967839" y="667797"/>
            <a:ext cx="8511639" cy="535539"/>
          </a:xfrm>
        </p:spPr>
        <p:txBody>
          <a:bodyPr/>
          <a:lstStyle/>
          <a:p>
            <a:r>
              <a:rPr lang="en-US" sz="2000" dirty="0" smtClean="0">
                <a:solidFill>
                  <a:schemeClr val="bg1"/>
                </a:solidFill>
              </a:rPr>
              <a:t>AE Assumptions</a:t>
            </a:r>
            <a:endParaRPr lang="en-US" sz="2000" dirty="0">
              <a:solidFill>
                <a:schemeClr val="bg1"/>
              </a:solidFill>
            </a:endParaRPr>
          </a:p>
        </p:txBody>
      </p:sp>
    </p:spTree>
    <p:extLst>
      <p:ext uri="{BB962C8B-B14F-4D97-AF65-F5344CB8AC3E}">
        <p14:creationId xmlns:p14="http://schemas.microsoft.com/office/powerpoint/2010/main" val="12873132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a:xfrm>
            <a:off x="-871883" y="586156"/>
            <a:ext cx="8511639" cy="535539"/>
          </a:xfrm>
        </p:spPr>
        <p:txBody>
          <a:bodyPr/>
          <a:lstStyle/>
          <a:p>
            <a:r>
              <a:rPr lang="en-US" sz="2000" dirty="0" smtClean="0">
                <a:solidFill>
                  <a:schemeClr val="bg1"/>
                </a:solidFill>
              </a:rPr>
              <a:t>Example</a:t>
            </a:r>
            <a:endParaRPr lang="en-US" sz="2000" dirty="0">
              <a:solidFill>
                <a:schemeClr val="bg1"/>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220804"/>
            <a:ext cx="3942757" cy="162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399957" y="1220804"/>
            <a:ext cx="3931243" cy="1200329"/>
          </a:xfrm>
          <a:prstGeom prst="rect">
            <a:avLst/>
          </a:prstGeom>
        </p:spPr>
        <p:txBody>
          <a:bodyPr wrap="square">
            <a:spAutoFit/>
          </a:bodyPr>
          <a:lstStyle/>
          <a:p>
            <a:r>
              <a:rPr lang="en-US" dirty="0"/>
              <a:t>CRF data are collected about pre-specified events that, in the context of this study, are not reportable as Adverse Events.</a:t>
            </a:r>
          </a:p>
        </p:txBody>
      </p:sp>
      <p:sp>
        <p:nvSpPr>
          <p:cNvPr id="6" name="TextBox 5"/>
          <p:cNvSpPr txBox="1"/>
          <p:nvPr/>
        </p:nvSpPr>
        <p:spPr>
          <a:xfrm>
            <a:off x="587022" y="3025422"/>
            <a:ext cx="3812935" cy="2308324"/>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data being collected includes ―event-like‖ timing and other Qualifiers.</a:t>
            </a:r>
          </a:p>
          <a:p>
            <a:pPr marL="285750" indent="-285750">
              <a:buFont typeface="Arial" panose="020B0604020202020204" pitchFamily="34" charset="0"/>
              <a:buChar char="•"/>
            </a:pPr>
            <a:r>
              <a:rPr lang="en-US" sz="1400" dirty="0"/>
              <a:t>Data are collected about pre-specified clinical events in a log independent of visits, rather than in a visit-based CRF module.</a:t>
            </a:r>
          </a:p>
          <a:p>
            <a:pPr marL="285750" indent="-285750">
              <a:buFont typeface="Arial" panose="020B0604020202020204" pitchFamily="34" charset="0"/>
              <a:buChar char="•"/>
            </a:pPr>
            <a:r>
              <a:rPr lang="en-US" sz="1400" dirty="0"/>
              <a:t>Note that data collected is the start date of the event, which is ―event-like‖ data.</a:t>
            </a:r>
          </a:p>
          <a:p>
            <a:pPr marL="285750" indent="-285750">
              <a:buFont typeface="Arial" panose="020B0604020202020204" pitchFamily="34" charset="0"/>
              <a:buChar char="•"/>
            </a:pPr>
            <a:r>
              <a:rPr lang="en-US" sz="1400" dirty="0"/>
              <a:t>No "yes/no" data on the occurrence of the event is collected.</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793" y="3771548"/>
            <a:ext cx="6684963" cy="116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71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161" y="1265502"/>
            <a:ext cx="8511639" cy="3771636"/>
          </a:xfrm>
        </p:spPr>
        <p:txBody>
          <a:bodyPr/>
          <a:lstStyle/>
          <a:p>
            <a:r>
              <a:rPr lang="en-US" sz="1400" dirty="0"/>
              <a:t>One record per event per subject</a:t>
            </a:r>
          </a:p>
          <a:p>
            <a:r>
              <a:rPr lang="en-US" sz="1400" dirty="0"/>
              <a:t>Key Variables: STUDYID, USUBJID, CETERM</a:t>
            </a:r>
          </a:p>
          <a:p>
            <a:r>
              <a:rPr lang="en-US" sz="1400" dirty="0"/>
              <a:t>The intent of the domain model is to capture clinical events of interest that would not be classified as adverse events. The data may be data about episodes of symptoms of the disease under study (often known as signs and symptoms), or about events that do not constitute adverse events in themselves, though they might lead to the identification of an adverse event.</a:t>
            </a:r>
          </a:p>
          <a:p>
            <a:r>
              <a:rPr lang="en-US" sz="1400" dirty="0"/>
              <a:t>Examples:</a:t>
            </a:r>
          </a:p>
          <a:p>
            <a:pPr lvl="1"/>
            <a:r>
              <a:rPr lang="en-US" sz="1400" dirty="0"/>
              <a:t>In a study of an investigational treatment for migraine headaches, migraine headaches may not be considered to be adverse events per protocol.    </a:t>
            </a:r>
          </a:p>
          <a:p>
            <a:pPr lvl="1"/>
            <a:r>
              <a:rPr lang="en-US" sz="1400" dirty="0"/>
              <a:t>The event leading to death would be reported in AE and death would also be a reason for study discontinuation in DS.</a:t>
            </a:r>
          </a:p>
          <a:p>
            <a:endParaRPr lang="en-US" sz="1400" dirty="0"/>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a:xfrm>
            <a:off x="-967839" y="591617"/>
            <a:ext cx="8511639" cy="535539"/>
          </a:xfrm>
        </p:spPr>
        <p:txBody>
          <a:bodyPr/>
          <a:lstStyle/>
          <a:p>
            <a:r>
              <a:rPr lang="en-US" sz="2000" dirty="0" smtClean="0">
                <a:solidFill>
                  <a:schemeClr val="bg1"/>
                </a:solidFill>
              </a:rPr>
              <a:t>CE Structure</a:t>
            </a:r>
            <a:endParaRPr lang="en-US" sz="2000" dirty="0">
              <a:solidFill>
                <a:schemeClr val="bg1"/>
              </a:solidFill>
            </a:endParaRPr>
          </a:p>
        </p:txBody>
      </p:sp>
    </p:spTree>
    <p:extLst>
      <p:ext uri="{BB962C8B-B14F-4D97-AF65-F5344CB8AC3E}">
        <p14:creationId xmlns:p14="http://schemas.microsoft.com/office/powerpoint/2010/main" val="1495213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161" y="1414254"/>
            <a:ext cx="8511639" cy="3771636"/>
          </a:xfrm>
        </p:spPr>
        <p:txBody>
          <a:bodyPr/>
          <a:lstStyle/>
          <a:p>
            <a:r>
              <a:rPr lang="en-US" sz="2000" dirty="0" smtClean="0">
                <a:solidFill>
                  <a:srgbClr val="C00000"/>
                </a:solidFill>
              </a:rPr>
              <a:t>CEOCCUR</a:t>
            </a:r>
            <a:r>
              <a:rPr lang="en-US" sz="2000" dirty="0" smtClean="0"/>
              <a:t> </a:t>
            </a:r>
            <a:r>
              <a:rPr lang="en-US" sz="2000" dirty="0"/>
              <a:t>and </a:t>
            </a:r>
            <a:r>
              <a:rPr lang="en-US" sz="2000" dirty="0">
                <a:solidFill>
                  <a:srgbClr val="C00000"/>
                </a:solidFill>
              </a:rPr>
              <a:t>CEPRESP</a:t>
            </a:r>
            <a:r>
              <a:rPr lang="en-US" sz="2000" dirty="0"/>
              <a:t> are used together to indicate whether the event in CETERM was pre-specified, and whether it occurred. </a:t>
            </a:r>
            <a:endParaRPr lang="en-US" sz="2000" dirty="0" smtClean="0"/>
          </a:p>
          <a:p>
            <a:r>
              <a:rPr lang="en-US" sz="2000" dirty="0" smtClean="0"/>
              <a:t>CEPRESP </a:t>
            </a:r>
            <a:r>
              <a:rPr lang="en-US" sz="2000" dirty="0"/>
              <a:t>can be used to separate records that correspond to probing questions for pre-specified events from those that represent spontaneously reported events, while CEOCCUR contains the responses to such questions.</a:t>
            </a:r>
          </a:p>
          <a:p>
            <a:r>
              <a:rPr lang="en-US" sz="2000" dirty="0">
                <a:solidFill>
                  <a:srgbClr val="C00000"/>
                </a:solidFill>
              </a:rPr>
              <a:t>Relative timing </a:t>
            </a:r>
            <a:r>
              <a:rPr lang="en-US" sz="2000" dirty="0"/>
              <a:t>assessments </a:t>
            </a:r>
            <a:r>
              <a:rPr lang="en-US" sz="2000" dirty="0">
                <a:solidFill>
                  <a:srgbClr val="C00000"/>
                </a:solidFill>
              </a:rPr>
              <a:t>"Prior" or ―Ongoing</a:t>
            </a:r>
            <a:r>
              <a:rPr lang="en-US" sz="2000" dirty="0"/>
              <a:t>‖ are common in the collection of Clinical Event information. </a:t>
            </a:r>
            <a:endParaRPr lang="en-US" sz="2000" dirty="0" smtClean="0"/>
          </a:p>
          <a:p>
            <a:r>
              <a:rPr lang="en-US" sz="2000" dirty="0" smtClean="0">
                <a:solidFill>
                  <a:srgbClr val="C00000"/>
                </a:solidFill>
              </a:rPr>
              <a:t>CESTRF</a:t>
            </a:r>
            <a:r>
              <a:rPr lang="en-US" sz="2000" dirty="0" smtClean="0"/>
              <a:t> </a:t>
            </a:r>
            <a:r>
              <a:rPr lang="en-US" sz="2000" dirty="0"/>
              <a:t>or </a:t>
            </a:r>
            <a:r>
              <a:rPr lang="en-US" sz="2000" dirty="0">
                <a:solidFill>
                  <a:srgbClr val="C00000"/>
                </a:solidFill>
              </a:rPr>
              <a:t>CEENRF</a:t>
            </a:r>
            <a:r>
              <a:rPr lang="en-US" sz="2000" dirty="0"/>
              <a:t> may be used when this timing assessment is relative to the study reference period for the subject represented in the Demographics dataset (RFENDTC).  </a:t>
            </a:r>
          </a:p>
          <a:p>
            <a:endParaRPr lang="en-US" sz="2000" dirty="0"/>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a:xfrm>
            <a:off x="-1052506" y="532330"/>
            <a:ext cx="8511639" cy="535539"/>
          </a:xfrm>
        </p:spPr>
        <p:txBody>
          <a:bodyPr/>
          <a:lstStyle/>
          <a:p>
            <a:r>
              <a:rPr lang="en-US" sz="2000" dirty="0" smtClean="0">
                <a:solidFill>
                  <a:schemeClr val="bg1"/>
                </a:solidFill>
              </a:rPr>
              <a:t>CE Assumptions</a:t>
            </a:r>
            <a:endParaRPr lang="en-US" sz="2000" dirty="0">
              <a:solidFill>
                <a:schemeClr val="bg1"/>
              </a:solidFill>
            </a:endParaRPr>
          </a:p>
        </p:txBody>
      </p:sp>
    </p:spTree>
    <p:extLst>
      <p:ext uri="{BB962C8B-B14F-4D97-AF65-F5344CB8AC3E}">
        <p14:creationId xmlns:p14="http://schemas.microsoft.com/office/powerpoint/2010/main" val="3676836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3761" y="1291223"/>
            <a:ext cx="8511639" cy="3771636"/>
          </a:xfrm>
        </p:spPr>
        <p:txBody>
          <a:bodyPr/>
          <a:lstStyle/>
          <a:p>
            <a:r>
              <a:rPr lang="en-US" sz="1400" dirty="0" smtClean="0"/>
              <a:t>In which variable can you store </a:t>
            </a:r>
            <a:r>
              <a:rPr lang="en-US" sz="1400" b="1" dirty="0" smtClean="0"/>
              <a:t>Reason for study discontinuation added by investigator</a:t>
            </a:r>
          </a:p>
          <a:p>
            <a:pPr marL="0" indent="0">
              <a:buNone/>
            </a:pPr>
            <a:r>
              <a:rPr lang="en-US" sz="1400" dirty="0" err="1" smtClean="0">
                <a:solidFill>
                  <a:srgbClr val="C00000"/>
                </a:solidFill>
              </a:rPr>
              <a:t>Ans</a:t>
            </a:r>
            <a:r>
              <a:rPr lang="en-US" sz="1400" dirty="0" smtClean="0">
                <a:solidFill>
                  <a:srgbClr val="C00000"/>
                </a:solidFill>
              </a:rPr>
              <a:t>: DSTERM</a:t>
            </a:r>
          </a:p>
          <a:p>
            <a:pPr marL="0" indent="0">
              <a:buNone/>
            </a:pPr>
            <a:endParaRPr lang="en-US" sz="1400" dirty="0">
              <a:solidFill>
                <a:srgbClr val="C00000"/>
              </a:solidFill>
            </a:endParaRPr>
          </a:p>
          <a:p>
            <a:r>
              <a:rPr lang="en-US" sz="1400" dirty="0" smtClean="0"/>
              <a:t>In Disposition SDTM , how will you store the information about “Informed consent obtained”, subject discontinued due to AE </a:t>
            </a:r>
          </a:p>
          <a:p>
            <a:r>
              <a:rPr lang="en-US" sz="1400" dirty="0" err="1" smtClean="0"/>
              <a:t>Ans</a:t>
            </a:r>
            <a:r>
              <a:rPr lang="en-US" sz="1400" dirty="0" smtClean="0"/>
              <a:t>: </a:t>
            </a:r>
            <a:endParaRPr lang="en-US" sz="1400" dirty="0"/>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a:xfrm>
            <a:off x="-476772" y="586156"/>
            <a:ext cx="8511639" cy="535539"/>
          </a:xfrm>
        </p:spPr>
        <p:txBody>
          <a:bodyPr/>
          <a:lstStyle/>
          <a:p>
            <a:r>
              <a:rPr lang="en-US" sz="2000" dirty="0" smtClean="0">
                <a:solidFill>
                  <a:schemeClr val="bg1"/>
                </a:solidFill>
              </a:rPr>
              <a:t>Knowledge Check</a:t>
            </a:r>
            <a:endParaRPr lang="en-US" sz="2000"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07" y="2835490"/>
            <a:ext cx="805815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935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161" y="1265502"/>
            <a:ext cx="8511639" cy="3419387"/>
          </a:xfrm>
        </p:spPr>
        <p:txBody>
          <a:bodyPr/>
          <a:lstStyle/>
          <a:p>
            <a:r>
              <a:rPr lang="en-US" sz="1400" dirty="0"/>
              <a:t>What are </a:t>
            </a:r>
            <a:r>
              <a:rPr lang="en-US" sz="1400" dirty="0" smtClean="0"/>
              <a:t>your </a:t>
            </a:r>
            <a:r>
              <a:rPr lang="en-US" sz="1400" dirty="0"/>
              <a:t>observations based on the given </a:t>
            </a:r>
            <a:r>
              <a:rPr lang="en-US" sz="1400" dirty="0" smtClean="0"/>
              <a:t>data</a:t>
            </a:r>
          </a:p>
          <a:p>
            <a:pPr marL="0" indent="0">
              <a:buNone/>
            </a:pPr>
            <a:endParaRPr lang="en-US" sz="1400" dirty="0"/>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a:xfrm>
            <a:off x="-1125714" y="638485"/>
            <a:ext cx="8511639" cy="535539"/>
          </a:xfrm>
        </p:spPr>
        <p:txBody>
          <a:bodyPr/>
          <a:lstStyle/>
          <a:p>
            <a:r>
              <a:rPr lang="en-US" sz="2000" dirty="0" smtClean="0">
                <a:solidFill>
                  <a:schemeClr val="bg1"/>
                </a:solidFill>
              </a:rPr>
              <a:t>Knowledge Check</a:t>
            </a:r>
            <a:endParaRPr lang="en-US" sz="2000" dirty="0">
              <a:solidFill>
                <a:schemeClr val="bg1"/>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581329"/>
            <a:ext cx="8181975"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64444" y="4888089"/>
            <a:ext cx="3691467" cy="307777"/>
          </a:xfrm>
          <a:prstGeom prst="rect">
            <a:avLst/>
          </a:prstGeom>
          <a:noFill/>
        </p:spPr>
        <p:txBody>
          <a:bodyPr wrap="square" rtlCol="0">
            <a:spAutoFit/>
          </a:bodyPr>
          <a:lstStyle/>
          <a:p>
            <a:r>
              <a:rPr lang="en-US" sz="1400" b="1" dirty="0" err="1" smtClean="0">
                <a:solidFill>
                  <a:srgbClr val="C00000"/>
                </a:solidFill>
              </a:rPr>
              <a:t>Ans</a:t>
            </a:r>
            <a:endParaRPr lang="en-US" sz="1400" b="1" dirty="0">
              <a:solidFill>
                <a:srgbClr val="C00000"/>
              </a:solidFill>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589" y="4643967"/>
            <a:ext cx="758066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69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SDTM IG 3.2</a:t>
            </a:r>
            <a:endParaRPr lang="en-US" dirty="0"/>
          </a:p>
          <a:p>
            <a:endParaRPr lang="en-US" dirty="0"/>
          </a:p>
          <a:p>
            <a:endParaRPr lang="en-US" dirty="0"/>
          </a:p>
        </p:txBody>
      </p:sp>
      <p:sp>
        <p:nvSpPr>
          <p:cNvPr id="2" name="Title 1"/>
          <p:cNvSpPr>
            <a:spLocks noGrp="1"/>
          </p:cNvSpPr>
          <p:nvPr>
            <p:ph type="title"/>
          </p:nvPr>
        </p:nvSpPr>
        <p:spPr/>
        <p:txBody>
          <a:bodyPr anchor="ctr"/>
          <a:lstStyle/>
          <a:p>
            <a:r>
              <a:rPr lang="en-US" dirty="0" smtClean="0"/>
              <a:t>References</a:t>
            </a:r>
            <a:endParaRPr lang="en-US" dirty="0"/>
          </a:p>
        </p:txBody>
      </p:sp>
    </p:spTree>
    <p:extLst>
      <p:ext uri="{BB962C8B-B14F-4D97-AF65-F5344CB8AC3E}">
        <p14:creationId xmlns:p14="http://schemas.microsoft.com/office/powerpoint/2010/main" val="3723223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257549"/>
            <a:ext cx="7286625" cy="1041181"/>
          </a:xfrm>
        </p:spPr>
        <p:txBody>
          <a:bodyPr anchor="ctr"/>
          <a:lstStyle/>
          <a:p>
            <a:r>
              <a:rPr lang="en-US" dirty="0" smtClean="0"/>
              <a:t>Thank You</a:t>
            </a:r>
            <a:endParaRPr lang="en-US" dirty="0"/>
          </a:p>
        </p:txBody>
      </p:sp>
      <p:sp>
        <p:nvSpPr>
          <p:cNvPr id="8" name="TextBox 7"/>
          <p:cNvSpPr txBox="1"/>
          <p:nvPr/>
        </p:nvSpPr>
        <p:spPr>
          <a:xfrm>
            <a:off x="3324002" y="4610358"/>
            <a:ext cx="3962623" cy="153888"/>
          </a:xfrm>
          <a:prstGeom prst="rect">
            <a:avLst/>
          </a:prstGeom>
          <a:noFill/>
        </p:spPr>
        <p:txBody>
          <a:bodyPr wrap="none" lIns="0" tIns="0" rIns="0" bIns="0" rtlCol="0">
            <a:spAutoFit/>
          </a:bodyPr>
          <a:lstStyle/>
          <a:p>
            <a:r>
              <a:rPr lang="en-US" sz="1000" dirty="0">
                <a:latin typeface="+mj-lt"/>
                <a:cs typeface="Arial" pitchFamily="34" charset="0"/>
              </a:rPr>
              <a:t>For any feedback/comment/clarification please contact us at </a:t>
            </a:r>
            <a:r>
              <a:rPr lang="en-US" sz="1000" u="sng" dirty="0">
                <a:latin typeface="+mj-lt"/>
                <a:cs typeface="Arial" pitchFamily="34" charset="0"/>
                <a:hlinkClick r:id="rId2"/>
              </a:rPr>
              <a:t>PALS@tcs.com</a:t>
            </a:r>
            <a:endParaRPr lang="en-US" sz="1000" dirty="0">
              <a:latin typeface="+mj-lt"/>
              <a:cs typeface="Arial" pitchFamily="34" charset="0"/>
            </a:endParaRPr>
          </a:p>
        </p:txBody>
      </p:sp>
      <p:sp>
        <p:nvSpPr>
          <p:cNvPr id="9" name="TextBox 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458148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Document Release Notice</a:t>
            </a:r>
          </a:p>
        </p:txBody>
      </p:sp>
      <p:sp>
        <p:nvSpPr>
          <p:cNvPr id="6" name="Content Placeholder 5"/>
          <p:cNvSpPr>
            <a:spLocks noGrp="1"/>
          </p:cNvSpPr>
          <p:nvPr>
            <p:ph sz="quarter" idx="10"/>
          </p:nvPr>
        </p:nvSpPr>
        <p:spPr/>
        <p:txBody>
          <a:bodyPr anchor="ctr"/>
          <a:lstStyle/>
          <a:p>
            <a:r>
              <a:rPr lang="en-US" dirty="0"/>
              <a:t>This </a:t>
            </a:r>
            <a:r>
              <a:rPr lang="en-US" dirty="0" smtClean="0"/>
              <a:t>XXXXXXX, </a:t>
            </a:r>
            <a:r>
              <a:rPr lang="en-US" dirty="0"/>
              <a:t>Version </a:t>
            </a:r>
            <a:r>
              <a:rPr lang="en-US" dirty="0" smtClean="0"/>
              <a:t>NN, is </a:t>
            </a:r>
            <a:r>
              <a:rPr lang="en-US" dirty="0"/>
              <a:t>released for use in Tata Consultancy Services (TCS) with effect from </a:t>
            </a:r>
            <a:r>
              <a:rPr lang="en-US" dirty="0" smtClean="0"/>
              <a:t>– DD-</a:t>
            </a:r>
            <a:r>
              <a:rPr lang="en-US" dirty="0" err="1" smtClean="0"/>
              <a:t>Mmm</a:t>
            </a:r>
            <a:r>
              <a:rPr lang="en-US" dirty="0" smtClean="0"/>
              <a:t>-YYYY</a:t>
            </a:r>
            <a:r>
              <a:rPr lang="en-US" dirty="0" smtClean="0">
                <a:solidFill>
                  <a:srgbClr val="138F91"/>
                </a:solidFill>
              </a:rPr>
              <a:t>.</a:t>
            </a:r>
            <a:endParaRPr lang="en-US" dirty="0">
              <a:solidFill>
                <a:srgbClr val="138F91"/>
              </a:solidFill>
            </a:endParaRPr>
          </a:p>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a:t>
            </a:r>
            <a:r>
              <a:rPr lang="en-US" dirty="0" smtClean="0"/>
              <a:t>ABCDEFG</a:t>
            </a:r>
            <a:endParaRPr lang="en-US" dirty="0"/>
          </a:p>
          <a:p>
            <a:r>
              <a:rPr lang="en-US" dirty="0"/>
              <a:t>Comments suggestions or queries should be addressed to PALS@tcs.com</a:t>
            </a:r>
            <a:r>
              <a:rPr lang="en-US" dirty="0" smtClean="0"/>
              <a:t>.</a:t>
            </a:r>
            <a:endParaRPr lang="en-US" dirty="0"/>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dirty="0"/>
          </a:p>
        </p:txBody>
      </p:sp>
      <p:sp>
        <p:nvSpPr>
          <p:cNvPr id="11" name="Text Placeholder 10"/>
          <p:cNvSpPr>
            <a:spLocks noGrp="1"/>
          </p:cNvSpPr>
          <p:nvPr>
            <p:ph type="body" sz="quarter" idx="15"/>
          </p:nvPr>
        </p:nvSpPr>
        <p:spPr/>
        <p:txBody>
          <a:bodyPr/>
          <a:lstStyle/>
          <a:p>
            <a:endParaRPr lang="en-US"/>
          </a:p>
        </p:txBody>
      </p:sp>
      <p:sp>
        <p:nvSpPr>
          <p:cNvPr id="12" name="Text Placeholder 11"/>
          <p:cNvSpPr>
            <a:spLocks noGrp="1"/>
          </p:cNvSpPr>
          <p:nvPr>
            <p:ph type="body" sz="quarter" idx="16"/>
          </p:nvPr>
        </p:nvSpPr>
        <p:spPr/>
        <p:txBody>
          <a:bodyPr/>
          <a:lstStyle/>
          <a:p>
            <a:endParaRPr lang="en-US"/>
          </a:p>
        </p:txBody>
      </p:sp>
      <p:sp>
        <p:nvSpPr>
          <p:cNvPr id="16" name="Content Placeholder 15"/>
          <p:cNvSpPr>
            <a:spLocks noGrp="1"/>
          </p:cNvSpPr>
          <p:nvPr>
            <p:ph sz="quarter" idx="20"/>
          </p:nvPr>
        </p:nvSpPr>
        <p:spPr/>
        <p:txBody>
          <a:bodyPr/>
          <a:lstStyle/>
          <a:p>
            <a:r>
              <a:rPr lang="en-US" dirty="0" smtClean="0"/>
              <a:t>Date: DD-</a:t>
            </a:r>
            <a:r>
              <a:rPr lang="en-US" dirty="0" err="1" smtClean="0"/>
              <a:t>Mmm</a:t>
            </a:r>
            <a:r>
              <a:rPr lang="en-US" dirty="0" smtClean="0"/>
              <a:t>-YYYY</a:t>
            </a:r>
            <a:endParaRPr lang="en-US" dirty="0"/>
          </a:p>
        </p:txBody>
      </p:sp>
      <p:sp>
        <p:nvSpPr>
          <p:cNvPr id="18" name="Content Placeholder 17"/>
          <p:cNvSpPr>
            <a:spLocks noGrp="1"/>
          </p:cNvSpPr>
          <p:nvPr>
            <p:ph sz="quarter" idx="22"/>
          </p:nvPr>
        </p:nvSpPr>
        <p:spPr/>
        <p:txBody>
          <a:bodyPr/>
          <a:lstStyle/>
          <a:p>
            <a:r>
              <a:rPr lang="en-US" dirty="0"/>
              <a:t>Date: DD-</a:t>
            </a:r>
            <a:r>
              <a:rPr lang="en-US" dirty="0" err="1"/>
              <a:t>Mmm</a:t>
            </a:r>
            <a:r>
              <a:rPr lang="en-US" dirty="0"/>
              <a:t>-YYYY</a:t>
            </a:r>
          </a:p>
        </p:txBody>
      </p:sp>
      <p:sp>
        <p:nvSpPr>
          <p:cNvPr id="21" name="Rectangle 20"/>
          <p:cNvSpPr/>
          <p:nvPr/>
        </p:nvSpPr>
        <p:spPr>
          <a:xfrm>
            <a:off x="468488" y="5090341"/>
            <a:ext cx="3858560" cy="379434"/>
          </a:xfrm>
          <a:prstGeom prst="rect">
            <a:avLst/>
          </a:prstGeom>
        </p:spPr>
        <p:txBody>
          <a:bodyPr wrap="square" lIns="0" tIns="0" rIns="0" bIns="0" anchor="b">
            <a:noAutofit/>
          </a:bodyPr>
          <a:lstStyle/>
          <a:p>
            <a:pPr>
              <a:lnSpc>
                <a:spcPts val="1200"/>
              </a:lnSpc>
            </a:pPr>
            <a:r>
              <a:rPr lang="en-US" sz="900" dirty="0" smtClean="0">
                <a:solidFill>
                  <a:schemeClr val="tx1">
                    <a:lumMod val="65000"/>
                    <a:lumOff val="35000"/>
                  </a:schemeClr>
                </a:solidFill>
                <a:cs typeface="Arial" panose="020B0604020202020204" pitchFamily="34" charset="0"/>
              </a:rPr>
              <a:t>Document Name</a:t>
            </a:r>
          </a:p>
          <a:p>
            <a:pPr>
              <a:lnSpc>
                <a:spcPts val="1200"/>
              </a:lnSpc>
            </a:pPr>
            <a:r>
              <a:rPr lang="en-US" sz="900" dirty="0" smtClean="0">
                <a:solidFill>
                  <a:schemeClr val="tx1">
                    <a:lumMod val="65000"/>
                    <a:lumOff val="35000"/>
                  </a:schemeClr>
                </a:solidFill>
                <a:cs typeface="Arial" panose="020B0604020202020204" pitchFamily="34" charset="0"/>
              </a:rPr>
              <a:t>Effective </a:t>
            </a:r>
            <a:r>
              <a:rPr lang="en-US" sz="900" dirty="0">
                <a:solidFill>
                  <a:schemeClr val="tx1">
                    <a:lumMod val="65000"/>
                    <a:lumOff val="35000"/>
                  </a:schemeClr>
                </a:solidFill>
                <a:cs typeface="Arial" panose="020B0604020202020204" pitchFamily="34" charset="0"/>
              </a:rPr>
              <a:t>Date: </a:t>
            </a:r>
            <a:r>
              <a:rPr lang="en-US" sz="900" dirty="0" smtClean="0">
                <a:solidFill>
                  <a:schemeClr val="tx1">
                    <a:lumMod val="65000"/>
                    <a:lumOff val="35000"/>
                  </a:schemeClr>
                </a:solidFill>
                <a:cs typeface="Arial" panose="020B0604020202020204" pitchFamily="34" charset="0"/>
              </a:rPr>
              <a:t>DD-MMM-YYYY</a:t>
            </a:r>
            <a:endParaRPr lang="en-US" sz="900" dirty="0">
              <a:solidFill>
                <a:schemeClr val="tx1">
                  <a:lumMod val="65000"/>
                  <a:lumOff val="35000"/>
                </a:schemeClr>
              </a:solidFill>
              <a:cs typeface="Arial" panose="020B0604020202020204" pitchFamily="34" charset="0"/>
            </a:endParaRPr>
          </a:p>
        </p:txBody>
      </p:sp>
      <p:sp>
        <p:nvSpPr>
          <p:cNvPr id="19" name="TextBox 1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0159778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Change/Revision History</a:t>
            </a:r>
          </a:p>
        </p:txBody>
      </p:sp>
      <p:graphicFrame>
        <p:nvGraphicFramePr>
          <p:cNvPr id="19" name="Table 18"/>
          <p:cNvGraphicFramePr>
            <a:graphicFrameLocks noGrp="1"/>
          </p:cNvGraphicFramePr>
          <p:nvPr>
            <p:extLst>
              <p:ext uri="{D42A27DB-BD31-4B8C-83A1-F6EECF244321}">
                <p14:modId xmlns:p14="http://schemas.microsoft.com/office/powerpoint/2010/main" val="3549038885"/>
              </p:ext>
            </p:extLst>
          </p:nvPr>
        </p:nvGraphicFramePr>
        <p:xfrm>
          <a:off x="460376" y="1438850"/>
          <a:ext cx="8226423" cy="769727"/>
        </p:xfrm>
        <a:graphic>
          <a:graphicData uri="http://schemas.openxmlformats.org/drawingml/2006/table">
            <a:tbl>
              <a:tblPr firstRow="1" bandRow="1">
                <a:tableStyleId>{5DA37D80-6434-44D0-A028-1B22A696006F}</a:tableStyleId>
              </a:tblPr>
              <a:tblGrid>
                <a:gridCol w="601169"/>
                <a:gridCol w="1561874"/>
                <a:gridCol w="718871"/>
                <a:gridCol w="1597572"/>
                <a:gridCol w="1471448"/>
                <a:gridCol w="1062813"/>
                <a:gridCol w="1212676"/>
              </a:tblGrid>
              <a:tr h="431991">
                <a:tc>
                  <a:txBody>
                    <a:bodyPr/>
                    <a:lstStyle/>
                    <a:p>
                      <a:pPr algn="l"/>
                      <a:r>
                        <a:rPr lang="en-US" sz="1000" b="1" kern="1200" dirty="0" smtClean="0">
                          <a:solidFill>
                            <a:schemeClr val="bg1"/>
                          </a:solidFill>
                          <a:latin typeface="+mn-lt"/>
                          <a:ea typeface="+mn-ea"/>
                          <a:cs typeface="+mn-cs"/>
                        </a:rPr>
                        <a:t>Version No.</a:t>
                      </a:r>
                      <a:endParaRPr lang="en-US" sz="1000" b="1" kern="1200" dirty="0">
                        <a:solidFill>
                          <a:schemeClr val="bg1"/>
                        </a:solidFill>
                        <a:latin typeface="+mn-lt"/>
                        <a:ea typeface="+mn-ea"/>
                        <a:cs typeface="+mn-cs"/>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l"/>
                      <a:r>
                        <a:rPr lang="en-US" sz="1000" dirty="0">
                          <a:solidFill>
                            <a:schemeClr val="bg1"/>
                          </a:solidFill>
                        </a:rPr>
                        <a:t>Revision </a:t>
                      </a:r>
                      <a:r>
                        <a:rPr lang="en-US" sz="1000" kern="1200" dirty="0">
                          <a:solidFill>
                            <a:schemeClr val="bg1"/>
                          </a:solidFill>
                        </a:rPr>
                        <a:t>Description </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Slide </a:t>
                      </a:r>
                      <a:r>
                        <a:rPr lang="en-US" sz="1000" dirty="0">
                          <a:solidFill>
                            <a:schemeClr val="bg1"/>
                          </a:solidFill>
                        </a:rPr>
                        <a:t>No.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Rationale for the </a:t>
                      </a:r>
                      <a:r>
                        <a:rPr lang="en-US" sz="1000" dirty="0" smtClean="0">
                          <a:solidFill>
                            <a:schemeClr val="bg1"/>
                          </a:solidFill>
                        </a:rPr>
                        <a:t>Change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Change type </a:t>
                      </a:r>
                      <a:endParaRPr lang="en-US" sz="1000" dirty="0" smtClean="0">
                        <a:solidFill>
                          <a:schemeClr val="bg1"/>
                        </a:solidFill>
                      </a:endParaRPr>
                    </a:p>
                    <a:p>
                      <a:pPr algn="ctr"/>
                      <a:r>
                        <a:rPr lang="en-US" sz="1000" dirty="0" smtClean="0">
                          <a:solidFill>
                            <a:schemeClr val="bg1"/>
                          </a:solidFill>
                        </a:rPr>
                        <a:t>(Add/Modify/Delete</a:t>
                      </a:r>
                      <a:r>
                        <a:rPr lang="en-US" sz="1000" dirty="0">
                          <a:solidFill>
                            <a:schemeClr val="bg1"/>
                          </a:solidFill>
                        </a:rPr>
                        <a:t>)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Modified</a:t>
                      </a:r>
                      <a:r>
                        <a:rPr lang="en-US" sz="1000" baseline="0" dirty="0" smtClean="0">
                          <a:solidFill>
                            <a:schemeClr val="bg1"/>
                          </a:solidFill>
                        </a:rPr>
                        <a:t> By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Date Modified</a:t>
                      </a:r>
                    </a:p>
                    <a:p>
                      <a:pPr algn="ctr"/>
                      <a:r>
                        <a:rPr lang="en-US" sz="1000" dirty="0" smtClean="0">
                          <a:solidFill>
                            <a:schemeClr val="bg1"/>
                          </a:solidFill>
                        </a:rPr>
                        <a:t>(DD-Mmm-YYYY)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r>
              <a:tr h="337736">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r>
            </a:tbl>
          </a:graphicData>
        </a:graphic>
      </p:graphicFrame>
      <p:sp>
        <p:nvSpPr>
          <p:cNvPr id="4" name="TextBox 3"/>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522733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solidFill>
                  <a:srgbClr val="595959"/>
                </a:solidFill>
              </a:rPr>
              <a:t>Overview of General Observations Class</a:t>
            </a:r>
          </a:p>
          <a:p>
            <a:r>
              <a:rPr lang="en-US" b="1" dirty="0">
                <a:solidFill>
                  <a:srgbClr val="595959"/>
                </a:solidFill>
              </a:rPr>
              <a:t>Example from EVENTS class</a:t>
            </a:r>
          </a:p>
          <a:p>
            <a:pPr marL="0" indent="0">
              <a:buNone/>
            </a:pPr>
            <a:endParaRPr lang="en-US" dirty="0"/>
          </a:p>
        </p:txBody>
      </p:sp>
      <p:sp>
        <p:nvSpPr>
          <p:cNvPr id="3" name="Title 2"/>
          <p:cNvSpPr>
            <a:spLocks noGrp="1"/>
          </p:cNvSpPr>
          <p:nvPr>
            <p:ph type="title"/>
          </p:nvPr>
        </p:nvSpPr>
        <p:spPr/>
        <p:txBody>
          <a:bodyPr/>
          <a:lstStyle/>
          <a:p>
            <a:r>
              <a:rPr lang="en-US" dirty="0" smtClean="0"/>
              <a:t>Agenda/Content</a:t>
            </a:r>
            <a:endParaRPr lang="en-US" dirty="0"/>
          </a:p>
        </p:txBody>
      </p:sp>
    </p:spTree>
    <p:extLst>
      <p:ext uri="{BB962C8B-B14F-4D97-AF65-F5344CB8AC3E}">
        <p14:creationId xmlns:p14="http://schemas.microsoft.com/office/powerpoint/2010/main" val="2235522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0586" y="668076"/>
            <a:ext cx="8511639" cy="535539"/>
          </a:xfrm>
        </p:spPr>
        <p:txBody>
          <a:bodyPr>
            <a:normAutofit/>
          </a:bodyPr>
          <a:lstStyle/>
          <a:p>
            <a:r>
              <a:rPr lang="en-US" sz="2000" dirty="0">
                <a:solidFill>
                  <a:schemeClr val="bg1"/>
                </a:solidFill>
              </a:rPr>
              <a:t>Overview of General Observations Class</a:t>
            </a:r>
          </a:p>
        </p:txBody>
      </p:sp>
      <p:sp>
        <p:nvSpPr>
          <p:cNvPr id="5" name="Text Placeholder 4"/>
          <p:cNvSpPr>
            <a:spLocks noGrp="1"/>
          </p:cNvSpPr>
          <p:nvPr>
            <p:ph type="body" sz="quarter" idx="10"/>
          </p:nvPr>
        </p:nvSpPr>
        <p:spPr/>
        <p:txBody>
          <a:bodyPr/>
          <a:lstStyle/>
          <a:p>
            <a:endParaRPr lang="en-US" dirty="0"/>
          </a:p>
        </p:txBody>
      </p:sp>
      <p:grpSp>
        <p:nvGrpSpPr>
          <p:cNvPr id="9" name="Group 8"/>
          <p:cNvGrpSpPr/>
          <p:nvPr/>
        </p:nvGrpSpPr>
        <p:grpSpPr>
          <a:xfrm>
            <a:off x="391394" y="1272127"/>
            <a:ext cx="159691" cy="211808"/>
            <a:chOff x="396810" y="1071358"/>
            <a:chExt cx="159691" cy="190630"/>
          </a:xfrm>
        </p:grpSpPr>
        <p:sp>
          <p:nvSpPr>
            <p:cNvPr id="10" name="Isosceles Triangle 9"/>
            <p:cNvSpPr/>
            <p:nvPr/>
          </p:nvSpPr>
          <p:spPr>
            <a:xfrm rot="5400000">
              <a:off x="366036" y="1102132"/>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p:nvSpPr>
          <p:spPr>
            <a:xfrm rot="5400000">
              <a:off x="406835" y="1112322"/>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p:cNvSpPr/>
          <p:nvPr/>
        </p:nvSpPr>
        <p:spPr>
          <a:xfrm>
            <a:off x="561621" y="1224441"/>
            <a:ext cx="8102600" cy="3139321"/>
          </a:xfrm>
          <a:prstGeom prst="rect">
            <a:avLst/>
          </a:prstGeom>
        </p:spPr>
        <p:txBody>
          <a:bodyPr wrap="square">
            <a:spAutoFit/>
          </a:bodyPr>
          <a:lstStyle/>
          <a:p>
            <a:r>
              <a:rPr lang="en-US" sz="1200" b="1" dirty="0" smtClean="0"/>
              <a:t>General Observations class : Subject-level </a:t>
            </a:r>
            <a:r>
              <a:rPr lang="en-US" sz="1200" b="1" dirty="0"/>
              <a:t>observations captured during the study </a:t>
            </a:r>
            <a:endParaRPr lang="en-US" sz="1200" b="1" dirty="0" smtClean="0"/>
          </a:p>
          <a:p>
            <a:r>
              <a:rPr lang="en-US" sz="1200" b="1" dirty="0"/>
              <a:t>	</a:t>
            </a:r>
            <a:r>
              <a:rPr lang="en-US" sz="1200" b="1" dirty="0" smtClean="0"/>
              <a:t>	             Classified as Interventions</a:t>
            </a:r>
            <a:r>
              <a:rPr lang="en-US" sz="1200" b="1" dirty="0"/>
              <a:t>, Events, or Findings</a:t>
            </a:r>
            <a:endParaRPr lang="en-US" b="1" dirty="0"/>
          </a:p>
          <a:p>
            <a:endParaRPr lang="en-US" sz="1200" dirty="0" smtClean="0"/>
          </a:p>
          <a:p>
            <a:r>
              <a:rPr lang="en-US" sz="1200" b="1" dirty="0" smtClean="0"/>
              <a:t>INTERVENTION </a:t>
            </a:r>
            <a:r>
              <a:rPr lang="en-US" sz="1200" b="1" dirty="0"/>
              <a:t>CLASS </a:t>
            </a:r>
            <a:r>
              <a:rPr lang="en-US" sz="1200" dirty="0"/>
              <a:t>:- </a:t>
            </a:r>
            <a:r>
              <a:rPr lang="en-US" sz="1200" dirty="0" smtClean="0"/>
              <a:t>    </a:t>
            </a:r>
            <a:r>
              <a:rPr lang="en-US" sz="1200" dirty="0" smtClean="0"/>
              <a:t>           (1</a:t>
            </a:r>
            <a:r>
              <a:rPr lang="en-US" sz="1200" dirty="0"/>
              <a:t>) Data of investigational treatment as specified by the study protocol </a:t>
            </a:r>
            <a:endParaRPr lang="en-US" sz="1200" dirty="0" smtClean="0"/>
          </a:p>
          <a:p>
            <a:r>
              <a:rPr lang="en-US" sz="1200" dirty="0"/>
              <a:t> </a:t>
            </a:r>
            <a:r>
              <a:rPr lang="en-US" sz="1200" dirty="0" smtClean="0"/>
              <a:t>                                                          </a:t>
            </a:r>
            <a:r>
              <a:rPr lang="en-US" sz="1200" dirty="0" smtClean="0"/>
              <a:t>(</a:t>
            </a:r>
            <a:r>
              <a:rPr lang="en-US" sz="1200" dirty="0"/>
              <a:t>2) Therapeutic and other treatments  coincident with the study assessment period (e.g</a:t>
            </a:r>
            <a:r>
              <a:rPr lang="en-US" sz="1200" dirty="0" smtClean="0"/>
              <a:t>.,</a:t>
            </a:r>
          </a:p>
          <a:p>
            <a:pPr lvl="5"/>
            <a:r>
              <a:rPr lang="en-US" sz="1200" dirty="0"/>
              <a:t> </a:t>
            </a:r>
            <a:r>
              <a:rPr lang="en-US" sz="1200" dirty="0" smtClean="0"/>
              <a:t>    </a:t>
            </a:r>
            <a:r>
              <a:rPr lang="en-US" sz="1200" dirty="0" smtClean="0"/>
              <a:t> concomitant medications</a:t>
            </a:r>
          </a:p>
          <a:p>
            <a:pPr marL="2111375" lvl="5" indent="-57150"/>
            <a:r>
              <a:rPr lang="en-US" sz="1200" dirty="0" smtClean="0"/>
              <a:t>(3</a:t>
            </a:r>
            <a:r>
              <a:rPr lang="en-US" sz="1200" dirty="0"/>
              <a:t>) </a:t>
            </a:r>
            <a:r>
              <a:rPr lang="en-US" sz="1200" dirty="0" smtClean="0"/>
              <a:t>Self-administered </a:t>
            </a:r>
            <a:r>
              <a:rPr lang="en-US" sz="1200" dirty="0"/>
              <a:t>by the subject (such as use of alcohol, tobacco, or caffeine).</a:t>
            </a:r>
          </a:p>
          <a:p>
            <a:pPr indent="296466"/>
            <a:r>
              <a:rPr lang="en-US" sz="1050" dirty="0"/>
              <a:t>		</a:t>
            </a:r>
            <a:endParaRPr lang="en-US" sz="1050" dirty="0" smtClean="0"/>
          </a:p>
          <a:p>
            <a:pPr indent="296466"/>
            <a:endParaRPr lang="en-US" sz="1050" dirty="0"/>
          </a:p>
          <a:p>
            <a:pPr indent="296466"/>
            <a:endParaRPr lang="en-US" sz="1050" dirty="0" smtClean="0"/>
          </a:p>
          <a:p>
            <a:pPr indent="296466"/>
            <a:endParaRPr lang="en-US" sz="1050" dirty="0"/>
          </a:p>
          <a:p>
            <a:pPr indent="296466"/>
            <a:endParaRPr lang="en-US" sz="1200" dirty="0"/>
          </a:p>
          <a:p>
            <a:r>
              <a:rPr lang="en-US" sz="1200" b="1" dirty="0"/>
              <a:t>EVENT CLASS</a:t>
            </a:r>
            <a:r>
              <a:rPr lang="en-US" sz="1200" dirty="0"/>
              <a:t>:- 	</a:t>
            </a:r>
            <a:r>
              <a:rPr lang="en-US" sz="1200" dirty="0" smtClean="0"/>
              <a:t>                     </a:t>
            </a:r>
            <a:r>
              <a:rPr lang="en-US" sz="1200" dirty="0"/>
              <a:t>(</a:t>
            </a:r>
            <a:r>
              <a:rPr lang="en-US" sz="1200" dirty="0" smtClean="0"/>
              <a:t>1) Planned </a:t>
            </a:r>
            <a:r>
              <a:rPr lang="en-US" sz="1200" dirty="0"/>
              <a:t>protocol milestones </a:t>
            </a:r>
            <a:r>
              <a:rPr lang="en-US" sz="1200" dirty="0" smtClean="0"/>
              <a:t> : randomization , study </a:t>
            </a:r>
            <a:r>
              <a:rPr lang="en-US" sz="1200" dirty="0"/>
              <a:t>completion, occurrences, </a:t>
            </a:r>
            <a:r>
              <a:rPr lang="en-US" sz="1200" dirty="0" smtClean="0"/>
              <a:t>conditions</a:t>
            </a:r>
            <a:endParaRPr lang="en-US" sz="1200" dirty="0"/>
          </a:p>
          <a:p>
            <a:r>
              <a:rPr lang="en-US" sz="1200" dirty="0"/>
              <a:t>		          </a:t>
            </a:r>
            <a:r>
              <a:rPr lang="en-US" sz="1200" dirty="0" smtClean="0"/>
              <a:t>                        (</a:t>
            </a:r>
            <a:r>
              <a:rPr lang="en-US" sz="1200" dirty="0"/>
              <a:t>2) Occurrences of unplanned events (Adverse Events)</a:t>
            </a:r>
          </a:p>
          <a:p>
            <a:r>
              <a:rPr lang="en-US" sz="1200" dirty="0"/>
              <a:t>		        </a:t>
            </a:r>
            <a:r>
              <a:rPr lang="en-US" sz="1200" dirty="0" smtClean="0"/>
              <a:t> </a:t>
            </a:r>
            <a:r>
              <a:rPr lang="en-US" sz="1200" dirty="0" smtClean="0"/>
              <a:t>                         (</a:t>
            </a:r>
            <a:r>
              <a:rPr lang="en-US" sz="1200" dirty="0"/>
              <a:t>3</a:t>
            </a:r>
            <a:r>
              <a:rPr lang="en-US" sz="1200" dirty="0" smtClean="0"/>
              <a:t>) Incidences </a:t>
            </a:r>
            <a:r>
              <a:rPr lang="en-US" sz="1200" dirty="0"/>
              <a:t>prior to trial (Medical History)</a:t>
            </a:r>
          </a:p>
          <a:p>
            <a:r>
              <a:rPr lang="en-US" sz="1200" dirty="0" smtClean="0"/>
              <a:t>		</a:t>
            </a:r>
            <a:endParaRPr lang="en-US" sz="1200" dirty="0"/>
          </a:p>
          <a:p>
            <a:r>
              <a:rPr lang="en-US" sz="1200" dirty="0"/>
              <a:t>		           </a:t>
            </a:r>
            <a:r>
              <a:rPr lang="en-US" sz="1200" dirty="0" smtClean="0"/>
              <a:t>            </a:t>
            </a:r>
            <a:r>
              <a:rPr lang="en-US" sz="1200" dirty="0"/>
              <a:t>	</a:t>
            </a:r>
            <a:r>
              <a:rPr lang="en-US" sz="1200" dirty="0" smtClean="0"/>
              <a:t>          </a:t>
            </a:r>
            <a:r>
              <a:rPr lang="en-US" sz="1200" dirty="0"/>
              <a:t>	              	</a:t>
            </a:r>
          </a:p>
        </p:txBody>
      </p:sp>
      <p:grpSp>
        <p:nvGrpSpPr>
          <p:cNvPr id="19" name="Group 18"/>
          <p:cNvGrpSpPr/>
          <p:nvPr/>
        </p:nvGrpSpPr>
        <p:grpSpPr>
          <a:xfrm>
            <a:off x="410278" y="1795047"/>
            <a:ext cx="151341" cy="223091"/>
            <a:chOff x="430677" y="979917"/>
            <a:chExt cx="151341" cy="200784"/>
          </a:xfrm>
        </p:grpSpPr>
        <p:sp>
          <p:nvSpPr>
            <p:cNvPr id="20" name="Isosceles Triangle 19"/>
            <p:cNvSpPr/>
            <p:nvPr/>
          </p:nvSpPr>
          <p:spPr>
            <a:xfrm rot="5400000">
              <a:off x="399903" y="1010691"/>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rot="5400000">
              <a:off x="426986" y="1025668"/>
              <a:ext cx="180440" cy="129625"/>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396810" y="3348415"/>
            <a:ext cx="159691" cy="223077"/>
            <a:chOff x="396810" y="746235"/>
            <a:chExt cx="159691" cy="200770"/>
          </a:xfrm>
        </p:grpSpPr>
        <p:sp>
          <p:nvSpPr>
            <p:cNvPr id="23" name="Isosceles Triangle 22"/>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p:cNvSpPr/>
            <p:nvPr/>
          </p:nvSpPr>
          <p:spPr>
            <a:xfrm rot="5400000">
              <a:off x="406835" y="79733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TextBox 24"/>
          <p:cNvSpPr txBox="1"/>
          <p:nvPr/>
        </p:nvSpPr>
        <p:spPr>
          <a:xfrm>
            <a:off x="561621" y="2010614"/>
            <a:ext cx="1914674" cy="1107996"/>
          </a:xfrm>
          <a:prstGeom prst="rect">
            <a:avLst/>
          </a:prstGeom>
          <a:noFill/>
        </p:spPr>
        <p:txBody>
          <a:bodyPr wrap="square" rtlCol="0">
            <a:spAutoFit/>
          </a:bodyPr>
          <a:lstStyle/>
          <a:p>
            <a:pPr marL="168275" indent="-168275">
              <a:buClr>
                <a:srgbClr val="DF3E82"/>
              </a:buClr>
              <a:buFont typeface="Wingdings" panose="05000000000000000000" pitchFamily="2" charset="2"/>
              <a:buChar char="§"/>
            </a:pPr>
            <a:r>
              <a:rPr lang="en-US" sz="1100" b="1" dirty="0" smtClean="0">
                <a:solidFill>
                  <a:srgbClr val="DF3E82"/>
                </a:solidFill>
              </a:rPr>
              <a:t>Concomitant </a:t>
            </a:r>
            <a:r>
              <a:rPr lang="en-US" sz="1100" b="1" dirty="0">
                <a:solidFill>
                  <a:srgbClr val="DF3E82"/>
                </a:solidFill>
              </a:rPr>
              <a:t>Medications (</a:t>
            </a:r>
            <a:r>
              <a:rPr lang="en-US" sz="1100" b="1" dirty="0" smtClean="0">
                <a:solidFill>
                  <a:srgbClr val="DF3E82"/>
                </a:solidFill>
              </a:rPr>
              <a:t>CM) </a:t>
            </a:r>
          </a:p>
          <a:p>
            <a:pPr marL="171450" indent="-171450">
              <a:buClr>
                <a:srgbClr val="DF3E82"/>
              </a:buClr>
              <a:buFont typeface="Wingdings" panose="05000000000000000000" pitchFamily="2" charset="2"/>
              <a:buChar char="§"/>
            </a:pPr>
            <a:r>
              <a:rPr lang="en-US" sz="1100" b="1" dirty="0" smtClean="0">
                <a:solidFill>
                  <a:srgbClr val="DF3E82"/>
                </a:solidFill>
              </a:rPr>
              <a:t>Exposure </a:t>
            </a:r>
            <a:r>
              <a:rPr lang="en-US" sz="1100" b="1" dirty="0">
                <a:solidFill>
                  <a:srgbClr val="DF3E82"/>
                </a:solidFill>
              </a:rPr>
              <a:t>as Collected (EC</a:t>
            </a:r>
            <a:r>
              <a:rPr lang="en-US" sz="1100" b="1" dirty="0" smtClean="0">
                <a:solidFill>
                  <a:srgbClr val="DF3E82"/>
                </a:solidFill>
              </a:rPr>
              <a:t>) </a:t>
            </a:r>
          </a:p>
          <a:p>
            <a:pPr marL="171450" indent="-171450">
              <a:buClr>
                <a:srgbClr val="DF3E82"/>
              </a:buClr>
              <a:buFont typeface="Wingdings" panose="05000000000000000000" pitchFamily="2" charset="2"/>
              <a:buChar char="§"/>
            </a:pPr>
            <a:r>
              <a:rPr lang="en-US" sz="1100" b="1" dirty="0" smtClean="0">
                <a:solidFill>
                  <a:srgbClr val="DF3E82"/>
                </a:solidFill>
              </a:rPr>
              <a:t>Exposure </a:t>
            </a:r>
            <a:r>
              <a:rPr lang="en-US" sz="1100" b="1" dirty="0">
                <a:solidFill>
                  <a:srgbClr val="DF3E82"/>
                </a:solidFill>
              </a:rPr>
              <a:t>(EX</a:t>
            </a:r>
            <a:r>
              <a:rPr lang="en-US" sz="1100" b="1" dirty="0" smtClean="0">
                <a:solidFill>
                  <a:srgbClr val="DF3E82"/>
                </a:solidFill>
              </a:rPr>
              <a:t>)</a:t>
            </a:r>
            <a:endParaRPr lang="en-US" sz="1100" b="1" dirty="0">
              <a:solidFill>
                <a:srgbClr val="DF3E82"/>
              </a:solidFill>
            </a:endParaRPr>
          </a:p>
          <a:p>
            <a:pPr marL="171450" indent="-171450">
              <a:buClr>
                <a:srgbClr val="DF3E82"/>
              </a:buClr>
              <a:buFont typeface="Wingdings" panose="05000000000000000000" pitchFamily="2" charset="2"/>
              <a:buChar char="§"/>
            </a:pPr>
            <a:r>
              <a:rPr lang="en-US" sz="1100" b="1" dirty="0" smtClean="0">
                <a:solidFill>
                  <a:srgbClr val="DF3E82"/>
                </a:solidFill>
              </a:rPr>
              <a:t>Substance </a:t>
            </a:r>
            <a:r>
              <a:rPr lang="en-US" sz="1100" b="1" dirty="0">
                <a:solidFill>
                  <a:srgbClr val="DF3E82"/>
                </a:solidFill>
              </a:rPr>
              <a:t>Use </a:t>
            </a:r>
            <a:r>
              <a:rPr lang="en-US" sz="1100" b="1" dirty="0" smtClean="0">
                <a:solidFill>
                  <a:srgbClr val="DF3E82"/>
                </a:solidFill>
              </a:rPr>
              <a:t>(SU)</a:t>
            </a:r>
            <a:r>
              <a:rPr lang="en-US" sz="1100" b="1" dirty="0">
                <a:solidFill>
                  <a:srgbClr val="DF3E82"/>
                </a:solidFill>
              </a:rPr>
              <a:t>	</a:t>
            </a:r>
            <a:endParaRPr lang="en-US" sz="1100" b="1" dirty="0" smtClean="0">
              <a:solidFill>
                <a:srgbClr val="DF3E82"/>
              </a:solidFill>
            </a:endParaRPr>
          </a:p>
          <a:p>
            <a:pPr marL="171450" indent="-171450">
              <a:buClr>
                <a:srgbClr val="DF3E82"/>
              </a:buClr>
              <a:buFont typeface="Wingdings" panose="05000000000000000000" pitchFamily="2" charset="2"/>
              <a:buChar char="§"/>
            </a:pPr>
            <a:r>
              <a:rPr lang="en-US" sz="1100" b="1" dirty="0" smtClean="0">
                <a:solidFill>
                  <a:srgbClr val="DF3E82"/>
                </a:solidFill>
              </a:rPr>
              <a:t>Procedures </a:t>
            </a:r>
            <a:r>
              <a:rPr lang="en-US" sz="1100" b="1" dirty="0">
                <a:solidFill>
                  <a:srgbClr val="DF3E82"/>
                </a:solidFill>
              </a:rPr>
              <a:t>(PR)</a:t>
            </a:r>
          </a:p>
        </p:txBody>
      </p:sp>
      <p:sp>
        <p:nvSpPr>
          <p:cNvPr id="26" name="TextBox 25"/>
          <p:cNvSpPr txBox="1"/>
          <p:nvPr/>
        </p:nvSpPr>
        <p:spPr>
          <a:xfrm>
            <a:off x="495698" y="3582773"/>
            <a:ext cx="1558880" cy="1615827"/>
          </a:xfrm>
          <a:prstGeom prst="rect">
            <a:avLst/>
          </a:prstGeom>
          <a:noFill/>
        </p:spPr>
        <p:txBody>
          <a:bodyPr wrap="square" rtlCol="0">
            <a:spAutoFit/>
          </a:bodyPr>
          <a:lstStyle/>
          <a:p>
            <a:pPr marL="168275" indent="-168275">
              <a:buClr>
                <a:srgbClr val="DF3E82"/>
              </a:buClr>
              <a:buFont typeface="Wingdings" panose="05000000000000000000" pitchFamily="2" charset="2"/>
              <a:buChar char="§"/>
            </a:pPr>
            <a:r>
              <a:rPr lang="en-US" sz="1100" b="1" dirty="0">
                <a:solidFill>
                  <a:srgbClr val="DF3E82"/>
                </a:solidFill>
              </a:rPr>
              <a:t>Adverse Events (AE</a:t>
            </a:r>
            <a:r>
              <a:rPr lang="en-US" sz="1100" b="1" dirty="0" smtClean="0">
                <a:solidFill>
                  <a:srgbClr val="DF3E82"/>
                </a:solidFill>
              </a:rPr>
              <a:t>)        </a:t>
            </a:r>
            <a:endParaRPr lang="en-US" sz="1100" b="1" dirty="0">
              <a:solidFill>
                <a:srgbClr val="DF3E82"/>
              </a:solidFill>
            </a:endParaRPr>
          </a:p>
          <a:p>
            <a:pPr marL="168275" indent="-168275">
              <a:buClr>
                <a:srgbClr val="DF3E82"/>
              </a:buClr>
              <a:buFont typeface="Wingdings" panose="05000000000000000000" pitchFamily="2" charset="2"/>
              <a:buChar char="§"/>
            </a:pPr>
            <a:r>
              <a:rPr lang="en-US" sz="1100" b="1" dirty="0" smtClean="0">
                <a:solidFill>
                  <a:srgbClr val="DF3E82"/>
                </a:solidFill>
              </a:rPr>
              <a:t>Clinical </a:t>
            </a:r>
            <a:r>
              <a:rPr lang="en-US" sz="1100" b="1" dirty="0">
                <a:solidFill>
                  <a:srgbClr val="DF3E82"/>
                </a:solidFill>
              </a:rPr>
              <a:t>Events (CE)</a:t>
            </a:r>
          </a:p>
          <a:p>
            <a:pPr marL="168275" indent="-168275">
              <a:buClr>
                <a:srgbClr val="DF3E82"/>
              </a:buClr>
              <a:buFont typeface="Wingdings" panose="05000000000000000000" pitchFamily="2" charset="2"/>
              <a:buChar char="§"/>
            </a:pPr>
            <a:r>
              <a:rPr lang="en-US" sz="1100" b="1" dirty="0" smtClean="0">
                <a:solidFill>
                  <a:srgbClr val="DF3E82"/>
                </a:solidFill>
              </a:rPr>
              <a:t>Disposition </a:t>
            </a:r>
            <a:r>
              <a:rPr lang="en-US" sz="1100" b="1" dirty="0">
                <a:solidFill>
                  <a:srgbClr val="DF3E82"/>
                </a:solidFill>
              </a:rPr>
              <a:t>(DS) </a:t>
            </a:r>
          </a:p>
          <a:p>
            <a:pPr marL="168275" indent="-168275">
              <a:buClr>
                <a:srgbClr val="DF3E82"/>
              </a:buClr>
              <a:buFont typeface="Wingdings" panose="05000000000000000000" pitchFamily="2" charset="2"/>
              <a:buChar char="§"/>
            </a:pPr>
            <a:r>
              <a:rPr lang="en-US" sz="1100" b="1" dirty="0" smtClean="0">
                <a:solidFill>
                  <a:srgbClr val="DF3E82"/>
                </a:solidFill>
              </a:rPr>
              <a:t>Protocol </a:t>
            </a:r>
            <a:r>
              <a:rPr lang="en-US" sz="1100" b="1" dirty="0">
                <a:solidFill>
                  <a:srgbClr val="DF3E82"/>
                </a:solidFill>
              </a:rPr>
              <a:t>Deviations (DV)</a:t>
            </a:r>
          </a:p>
          <a:p>
            <a:pPr marL="168275" indent="-168275">
              <a:buClr>
                <a:srgbClr val="DF3E82"/>
              </a:buClr>
              <a:buFont typeface="Wingdings" panose="05000000000000000000" pitchFamily="2" charset="2"/>
              <a:buChar char="§"/>
            </a:pPr>
            <a:r>
              <a:rPr lang="en-US" sz="1100" b="1" dirty="0" smtClean="0">
                <a:solidFill>
                  <a:srgbClr val="DF3E82"/>
                </a:solidFill>
              </a:rPr>
              <a:t>Healthcare </a:t>
            </a:r>
            <a:r>
              <a:rPr lang="en-US" sz="1100" b="1" dirty="0">
                <a:solidFill>
                  <a:srgbClr val="DF3E82"/>
                </a:solidFill>
              </a:rPr>
              <a:t>Encounters (HO) </a:t>
            </a:r>
          </a:p>
          <a:p>
            <a:pPr marL="168275" indent="-168275">
              <a:buClr>
                <a:srgbClr val="DF3E82"/>
              </a:buClr>
              <a:buFont typeface="Wingdings" panose="05000000000000000000" pitchFamily="2" charset="2"/>
              <a:buChar char="§"/>
            </a:pPr>
            <a:r>
              <a:rPr lang="en-US" sz="1100" b="1" dirty="0" smtClean="0">
                <a:solidFill>
                  <a:srgbClr val="DF3E82"/>
                </a:solidFill>
              </a:rPr>
              <a:t>Medical </a:t>
            </a:r>
            <a:r>
              <a:rPr lang="en-US" sz="1100" b="1" dirty="0">
                <a:solidFill>
                  <a:srgbClr val="DF3E82"/>
                </a:solidFill>
              </a:rPr>
              <a:t>History (MH)</a:t>
            </a:r>
          </a:p>
        </p:txBody>
      </p:sp>
      <p:sp>
        <p:nvSpPr>
          <p:cNvPr id="17" name="Text Placeholder 4"/>
          <p:cNvSpPr txBox="1">
            <a:spLocks/>
          </p:cNvSpPr>
          <p:nvPr/>
        </p:nvSpPr>
        <p:spPr>
          <a:xfrm>
            <a:off x="4739734" y="5411121"/>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81713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84683" y="635682"/>
            <a:ext cx="8511639" cy="535539"/>
          </a:xfrm>
        </p:spPr>
        <p:txBody>
          <a:bodyPr>
            <a:normAutofit/>
          </a:bodyPr>
          <a:lstStyle/>
          <a:p>
            <a:r>
              <a:rPr lang="en-US" sz="2000" dirty="0">
                <a:solidFill>
                  <a:schemeClr val="bg1"/>
                </a:solidFill>
              </a:rPr>
              <a:t>Overview of General Observations Class(Contd…)</a:t>
            </a:r>
          </a:p>
        </p:txBody>
      </p:sp>
      <p:sp>
        <p:nvSpPr>
          <p:cNvPr id="5" name="Text Placeholder 4"/>
          <p:cNvSpPr>
            <a:spLocks noGrp="1"/>
          </p:cNvSpPr>
          <p:nvPr>
            <p:ph type="body" sz="quarter" idx="10"/>
          </p:nvPr>
        </p:nvSpPr>
        <p:spPr/>
        <p:txBody>
          <a:bodyPr/>
          <a:lstStyle/>
          <a:p>
            <a:endParaRPr lang="en-US" dirty="0"/>
          </a:p>
        </p:txBody>
      </p:sp>
      <p:grpSp>
        <p:nvGrpSpPr>
          <p:cNvPr id="9" name="Group 8"/>
          <p:cNvGrpSpPr/>
          <p:nvPr/>
        </p:nvGrpSpPr>
        <p:grpSpPr>
          <a:xfrm>
            <a:off x="527335" y="1565650"/>
            <a:ext cx="159690" cy="200489"/>
            <a:chOff x="396810" y="746235"/>
            <a:chExt cx="159690" cy="180440"/>
          </a:xfrm>
        </p:grpSpPr>
        <p:sp>
          <p:nvSpPr>
            <p:cNvPr id="10" name="Isosceles Triangle 9"/>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p:cNvSpPr/>
          <p:nvPr/>
        </p:nvSpPr>
        <p:spPr>
          <a:xfrm>
            <a:off x="627579" y="1501440"/>
            <a:ext cx="8102600" cy="461665"/>
          </a:xfrm>
          <a:prstGeom prst="rect">
            <a:avLst/>
          </a:prstGeom>
        </p:spPr>
        <p:txBody>
          <a:bodyPr wrap="square">
            <a:spAutoFit/>
          </a:bodyPr>
          <a:lstStyle/>
          <a:p>
            <a:r>
              <a:rPr lang="en-US" sz="1200" b="1" dirty="0"/>
              <a:t>FINDINGS CLASS :- (1) Observations storing results of Tests based on planned/unplanned  evaluations </a:t>
            </a:r>
          </a:p>
          <a:p>
            <a:r>
              <a:rPr lang="en-US" sz="1200" b="1" dirty="0"/>
              <a:t>(e.g. laboratory tests, ECG testing, and questions listed on questionnaires)</a:t>
            </a:r>
          </a:p>
        </p:txBody>
      </p:sp>
      <p:sp>
        <p:nvSpPr>
          <p:cNvPr id="25" name="TextBox 24"/>
          <p:cNvSpPr txBox="1"/>
          <p:nvPr/>
        </p:nvSpPr>
        <p:spPr>
          <a:xfrm>
            <a:off x="515703" y="2142376"/>
            <a:ext cx="3291529" cy="3339376"/>
          </a:xfrm>
          <a:prstGeom prst="rect">
            <a:avLst/>
          </a:prstGeom>
          <a:noFill/>
        </p:spPr>
        <p:txBody>
          <a:bodyPr wrap="square" rtlCol="0">
            <a:spAutoFit/>
          </a:bodyPr>
          <a:lstStyle/>
          <a:p>
            <a:pPr marL="168275" indent="-168275">
              <a:buClr>
                <a:srgbClr val="DF3E82"/>
              </a:buClr>
              <a:buFont typeface="Wingdings" panose="05000000000000000000" pitchFamily="2" charset="2"/>
              <a:buChar char="§"/>
            </a:pPr>
            <a:r>
              <a:rPr lang="en-US" sz="1100" b="1" dirty="0" smtClean="0">
                <a:solidFill>
                  <a:srgbClr val="DF3E82"/>
                </a:solidFill>
              </a:rPr>
              <a:t>Drug </a:t>
            </a:r>
            <a:r>
              <a:rPr lang="en-US" sz="1100" b="1" dirty="0">
                <a:solidFill>
                  <a:srgbClr val="DF3E82"/>
                </a:solidFill>
              </a:rPr>
              <a:t>Accountability (DA) </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Death </a:t>
            </a:r>
            <a:r>
              <a:rPr lang="en-US" sz="1100" b="1" dirty="0">
                <a:solidFill>
                  <a:srgbClr val="DF3E82"/>
                </a:solidFill>
              </a:rPr>
              <a:t>Details (DD)</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ECG </a:t>
            </a:r>
            <a:r>
              <a:rPr lang="en-US" sz="1100" b="1" dirty="0">
                <a:solidFill>
                  <a:srgbClr val="DF3E82"/>
                </a:solidFill>
              </a:rPr>
              <a:t>Test Results (EG)</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Inclusion/Exclusion </a:t>
            </a:r>
            <a:r>
              <a:rPr lang="en-US" sz="1100" b="1" dirty="0">
                <a:solidFill>
                  <a:srgbClr val="DF3E82"/>
                </a:solidFill>
              </a:rPr>
              <a:t>Criterion Not Met (IE)</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Immunogenicity </a:t>
            </a:r>
            <a:r>
              <a:rPr lang="en-US" sz="1100" b="1" dirty="0">
                <a:solidFill>
                  <a:srgbClr val="DF3E82"/>
                </a:solidFill>
              </a:rPr>
              <a:t>Specimen Assessments (IS)</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Laboratory </a:t>
            </a:r>
            <a:r>
              <a:rPr lang="en-US" sz="1100" b="1" dirty="0">
                <a:solidFill>
                  <a:srgbClr val="DF3E82"/>
                </a:solidFill>
              </a:rPr>
              <a:t>Test Results (LB)</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Microbiology </a:t>
            </a:r>
            <a:r>
              <a:rPr lang="en-US" sz="1100" b="1" dirty="0">
                <a:solidFill>
                  <a:srgbClr val="DF3E82"/>
                </a:solidFill>
              </a:rPr>
              <a:t>Specimen (MB) </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Microscopic </a:t>
            </a:r>
            <a:r>
              <a:rPr lang="en-US" sz="1100" b="1" dirty="0">
                <a:solidFill>
                  <a:srgbClr val="DF3E82"/>
                </a:solidFill>
              </a:rPr>
              <a:t>Findings (MI)</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Morphology </a:t>
            </a:r>
            <a:r>
              <a:rPr lang="en-US" sz="1100" b="1" dirty="0">
                <a:solidFill>
                  <a:srgbClr val="DF3E82"/>
                </a:solidFill>
              </a:rPr>
              <a:t>(MO) </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Microbiology </a:t>
            </a:r>
            <a:r>
              <a:rPr lang="en-US" sz="1100" b="1" dirty="0">
                <a:solidFill>
                  <a:srgbClr val="DF3E82"/>
                </a:solidFill>
              </a:rPr>
              <a:t>Susceptibility Test (MS)</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PK </a:t>
            </a:r>
            <a:r>
              <a:rPr lang="en-US" sz="1100" b="1" dirty="0">
                <a:solidFill>
                  <a:srgbClr val="DF3E82"/>
                </a:solidFill>
              </a:rPr>
              <a:t>Concentrations (PC) </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PK </a:t>
            </a:r>
            <a:r>
              <a:rPr lang="en-US" sz="1100" b="1" dirty="0">
                <a:solidFill>
                  <a:srgbClr val="DF3E82"/>
                </a:solidFill>
              </a:rPr>
              <a:t>Parameters (PP)</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Physical </a:t>
            </a:r>
            <a:r>
              <a:rPr lang="en-US" sz="1100" b="1" dirty="0">
                <a:solidFill>
                  <a:srgbClr val="DF3E82"/>
                </a:solidFill>
              </a:rPr>
              <a:t>Examination (PE) </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Questionnaires </a:t>
            </a:r>
            <a:r>
              <a:rPr lang="en-US" sz="1100" b="1" dirty="0">
                <a:solidFill>
                  <a:srgbClr val="DF3E82"/>
                </a:solidFill>
              </a:rPr>
              <a:t>(QS)</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Reproductive </a:t>
            </a:r>
            <a:r>
              <a:rPr lang="en-US" sz="1100" b="1" dirty="0">
                <a:solidFill>
                  <a:srgbClr val="DF3E82"/>
                </a:solidFill>
              </a:rPr>
              <a:t>System Findings (RP)</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Disease </a:t>
            </a:r>
            <a:r>
              <a:rPr lang="en-US" sz="1100" b="1" dirty="0">
                <a:solidFill>
                  <a:srgbClr val="DF3E82"/>
                </a:solidFill>
              </a:rPr>
              <a:t>Response (RS)</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Subject </a:t>
            </a:r>
            <a:r>
              <a:rPr lang="en-US" sz="1100" b="1" dirty="0">
                <a:solidFill>
                  <a:srgbClr val="DF3E82"/>
                </a:solidFill>
              </a:rPr>
              <a:t>Characteristics (SC) </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Subject </a:t>
            </a:r>
            <a:r>
              <a:rPr lang="en-US" sz="1100" b="1" dirty="0">
                <a:solidFill>
                  <a:srgbClr val="DF3E82"/>
                </a:solidFill>
              </a:rPr>
              <a:t>Status (SS)</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Tumor </a:t>
            </a:r>
            <a:r>
              <a:rPr lang="en-US" sz="1100" b="1" dirty="0">
                <a:solidFill>
                  <a:srgbClr val="DF3E82"/>
                </a:solidFill>
              </a:rPr>
              <a:t>Identification (TU) </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Tumor </a:t>
            </a:r>
            <a:r>
              <a:rPr lang="en-US" sz="1100" b="1" dirty="0">
                <a:solidFill>
                  <a:srgbClr val="DF3E82"/>
                </a:solidFill>
              </a:rPr>
              <a:t>Results (TR)</a:t>
            </a:r>
          </a:p>
          <a:p>
            <a:pPr marL="168275" indent="-168275">
              <a:lnSpc>
                <a:spcPts val="1200"/>
              </a:lnSpc>
              <a:buClr>
                <a:srgbClr val="DF3E82"/>
              </a:buClr>
              <a:buFont typeface="Wingdings" panose="05000000000000000000" pitchFamily="2" charset="2"/>
              <a:buChar char="§"/>
            </a:pPr>
            <a:r>
              <a:rPr lang="en-US" sz="1100" b="1" dirty="0" smtClean="0">
                <a:solidFill>
                  <a:srgbClr val="DF3E82"/>
                </a:solidFill>
              </a:rPr>
              <a:t>Vital </a:t>
            </a:r>
            <a:r>
              <a:rPr lang="en-US" sz="1100" b="1" dirty="0">
                <a:solidFill>
                  <a:srgbClr val="DF3E82"/>
                </a:solidFill>
              </a:rPr>
              <a:t>Signs (VS)</a:t>
            </a:r>
          </a:p>
        </p:txBody>
      </p:sp>
      <p:sp>
        <p:nvSpPr>
          <p:cNvPr id="14" name="Text Placeholder 4"/>
          <p:cNvSpPr txBox="1">
            <a:spLocks/>
          </p:cNvSpPr>
          <p:nvPr/>
        </p:nvSpPr>
        <p:spPr>
          <a:xfrm>
            <a:off x="4739734" y="544287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910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xEl>
                                              <p:pRg st="17" end="1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xEl>
                                              <p:pRg st="18" end="1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xEl>
                                              <p:pRg st="19" end="1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67240" y="707385"/>
            <a:ext cx="8511639" cy="535539"/>
          </a:xfrm>
        </p:spPr>
        <p:txBody>
          <a:bodyPr/>
          <a:lstStyle/>
          <a:p>
            <a:r>
              <a:rPr lang="en-US" sz="2000" dirty="0" smtClean="0">
                <a:solidFill>
                  <a:schemeClr val="bg1"/>
                </a:solidFill>
              </a:rPr>
              <a:t>Adverse Event SDTM</a:t>
            </a:r>
            <a:endParaRPr lang="en-US" sz="2000" dirty="0">
              <a:solidFill>
                <a:schemeClr val="bg1"/>
              </a:solidFill>
            </a:endParaRPr>
          </a:p>
        </p:txBody>
      </p:sp>
      <p:sp>
        <p:nvSpPr>
          <p:cNvPr id="2" name="Content Placeholder 1"/>
          <p:cNvSpPr>
            <a:spLocks noGrp="1"/>
          </p:cNvSpPr>
          <p:nvPr>
            <p:ph idx="1"/>
          </p:nvPr>
        </p:nvSpPr>
        <p:spPr>
          <a:xfrm>
            <a:off x="396810" y="1265502"/>
            <a:ext cx="8511639" cy="3771636"/>
          </a:xfrm>
        </p:spPr>
        <p:txBody>
          <a:bodyPr/>
          <a:lstStyle/>
          <a:p>
            <a:pPr marL="231775" indent="0">
              <a:buNone/>
            </a:pPr>
            <a:r>
              <a:rPr lang="en-US" sz="1800" dirty="0"/>
              <a:t>Adverse Event :- any </a:t>
            </a:r>
            <a:r>
              <a:rPr lang="en-US" sz="1800" u="sng" dirty="0"/>
              <a:t>untoward medical occurrence </a:t>
            </a:r>
            <a:r>
              <a:rPr lang="en-US" sz="1800" dirty="0"/>
              <a:t>in a patient or clinical investigation subject administered a pharmaceutical product and which </a:t>
            </a:r>
            <a:r>
              <a:rPr lang="en-US" sz="1800" u="sng" dirty="0"/>
              <a:t>does not </a:t>
            </a:r>
            <a:r>
              <a:rPr lang="en-US" sz="1800" dirty="0"/>
              <a:t>necessarily have to have a </a:t>
            </a:r>
            <a:r>
              <a:rPr lang="en-US" sz="1800" u="sng" dirty="0"/>
              <a:t>causal relationship </a:t>
            </a:r>
            <a:r>
              <a:rPr lang="en-US" sz="1800" dirty="0"/>
              <a:t>with this </a:t>
            </a:r>
            <a:r>
              <a:rPr lang="en-US" sz="1800" u="sng" dirty="0"/>
              <a:t>treatment</a:t>
            </a:r>
            <a:r>
              <a:rPr lang="en-US" sz="1800" dirty="0"/>
              <a:t>" (ICH E2A)</a:t>
            </a:r>
          </a:p>
          <a:p>
            <a:pPr marL="231775" indent="0">
              <a:spcBef>
                <a:spcPts val="1200"/>
              </a:spcBef>
              <a:buNone/>
            </a:pPr>
            <a:r>
              <a:rPr lang="en-US" sz="1800" dirty="0"/>
              <a:t>Scope of adverse event collection (</a:t>
            </a:r>
            <a:r>
              <a:rPr lang="en-US" sz="1800" u="sng" dirty="0"/>
              <a:t>pre-treatment</a:t>
            </a:r>
            <a:r>
              <a:rPr lang="en-US" sz="1800" dirty="0"/>
              <a:t> events related to trial conduct, </a:t>
            </a:r>
            <a:r>
              <a:rPr lang="en-US" sz="1800" u="sng" dirty="0"/>
              <a:t>post treatment </a:t>
            </a:r>
            <a:r>
              <a:rPr lang="en-US" sz="1800" dirty="0"/>
              <a:t>AEs, not collecting events that are assessed as </a:t>
            </a:r>
            <a:r>
              <a:rPr lang="en-US" sz="1800" u="sng" dirty="0"/>
              <a:t>efficacy endpoints</a:t>
            </a:r>
            <a:r>
              <a:rPr lang="en-US" sz="1800" dirty="0"/>
              <a:t>) can be decided In consultation with regulatory authorities.</a:t>
            </a:r>
          </a:p>
          <a:p>
            <a:pPr marL="231775" indent="0">
              <a:spcBef>
                <a:spcPts val="1200"/>
              </a:spcBef>
              <a:buNone/>
            </a:pPr>
            <a:r>
              <a:rPr lang="en-US" sz="1800" dirty="0"/>
              <a:t>May be captured either as </a:t>
            </a:r>
            <a:r>
              <a:rPr lang="en-US" sz="1800" u="sng" dirty="0"/>
              <a:t>free text or via a pre-specified list </a:t>
            </a:r>
            <a:r>
              <a:rPr lang="en-US" sz="1800" dirty="0"/>
              <a:t>of terms. </a:t>
            </a:r>
          </a:p>
          <a:p>
            <a:pPr marL="231775" indent="0">
              <a:spcBef>
                <a:spcPts val="1200"/>
              </a:spcBef>
              <a:buNone/>
            </a:pPr>
            <a:r>
              <a:rPr lang="en-US" sz="1800" dirty="0"/>
              <a:t>The events included in the AE dataset </a:t>
            </a:r>
            <a:r>
              <a:rPr lang="en-US" sz="1800" u="sng" dirty="0"/>
              <a:t>should be consistent </a:t>
            </a:r>
            <a:r>
              <a:rPr lang="en-US" sz="1800" dirty="0"/>
              <a:t>with the </a:t>
            </a:r>
            <a:r>
              <a:rPr lang="en-US" sz="1800" u="sng" dirty="0"/>
              <a:t>protocol</a:t>
            </a:r>
            <a:r>
              <a:rPr lang="en-US" sz="1800" dirty="0"/>
              <a:t> requirements.</a:t>
            </a:r>
          </a:p>
        </p:txBody>
      </p:sp>
      <p:grpSp>
        <p:nvGrpSpPr>
          <p:cNvPr id="8" name="Group 7"/>
          <p:cNvGrpSpPr/>
          <p:nvPr/>
        </p:nvGrpSpPr>
        <p:grpSpPr>
          <a:xfrm>
            <a:off x="396810" y="1393600"/>
            <a:ext cx="159690" cy="200489"/>
            <a:chOff x="396810" y="746235"/>
            <a:chExt cx="159690" cy="180440"/>
          </a:xfrm>
        </p:grpSpPr>
        <p:sp>
          <p:nvSpPr>
            <p:cNvPr id="6" name="Isosceles Triangle 5"/>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396810" y="2359207"/>
            <a:ext cx="159690" cy="200489"/>
            <a:chOff x="396810" y="746235"/>
            <a:chExt cx="159690" cy="180440"/>
          </a:xfrm>
        </p:grpSpPr>
        <p:sp>
          <p:nvSpPr>
            <p:cNvPr id="18" name="Isosceles Triangle 17"/>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396810" y="3305180"/>
            <a:ext cx="159690" cy="200489"/>
            <a:chOff x="396810" y="746235"/>
            <a:chExt cx="159690" cy="180440"/>
          </a:xfrm>
        </p:grpSpPr>
        <p:sp>
          <p:nvSpPr>
            <p:cNvPr id="21" name="Isosceles Triangle 20"/>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408099" y="3669079"/>
            <a:ext cx="148402" cy="234398"/>
            <a:chOff x="408099" y="1193280"/>
            <a:chExt cx="148402" cy="210962"/>
          </a:xfrm>
        </p:grpSpPr>
        <p:sp>
          <p:nvSpPr>
            <p:cNvPr id="24" name="Isosceles Triangle 23"/>
            <p:cNvSpPr/>
            <p:nvPr/>
          </p:nvSpPr>
          <p:spPr>
            <a:xfrm rot="5400000">
              <a:off x="377325" y="1224054"/>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5" y="1254576"/>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 Placeholder 4"/>
          <p:cNvSpPr>
            <a:spLocks noGrp="1"/>
          </p:cNvSpPr>
          <p:nvPr>
            <p:ph type="body" sz="quarter" idx="10"/>
          </p:nvPr>
        </p:nvSpPr>
        <p:spPr/>
        <p:txBody>
          <a:bodyPr/>
          <a:lstStyle/>
          <a:p>
            <a:endParaRPr lang="en-US"/>
          </a:p>
        </p:txBody>
      </p:sp>
      <p:sp>
        <p:nvSpPr>
          <p:cNvPr id="27" name="Text Placeholder 4"/>
          <p:cNvSpPr txBox="1">
            <a:spLocks/>
          </p:cNvSpPr>
          <p:nvPr/>
        </p:nvSpPr>
        <p:spPr>
          <a:xfrm>
            <a:off x="4739734" y="544287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10275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99635" y="586156"/>
            <a:ext cx="8511639" cy="535539"/>
          </a:xfrm>
        </p:spPr>
        <p:txBody>
          <a:bodyPr>
            <a:normAutofit/>
          </a:bodyPr>
          <a:lstStyle/>
          <a:p>
            <a:r>
              <a:rPr lang="en-US" sz="2000" dirty="0">
                <a:solidFill>
                  <a:schemeClr val="bg1"/>
                </a:solidFill>
              </a:rPr>
              <a:t>Example</a:t>
            </a:r>
          </a:p>
        </p:txBody>
      </p:sp>
      <p:sp>
        <p:nvSpPr>
          <p:cNvPr id="5" name="Text Placeholder 4"/>
          <p:cNvSpPr>
            <a:spLocks noGrp="1"/>
          </p:cNvSpPr>
          <p:nvPr>
            <p:ph type="body" sz="quarter" idx="10"/>
          </p:nvPr>
        </p:nvSpPr>
        <p:spPr/>
        <p:txBody>
          <a:bodyPr/>
          <a:lstStyle/>
          <a:p>
            <a:endParaRPr lang="en-US" dirty="0"/>
          </a:p>
        </p:txBody>
      </p:sp>
      <p:sp>
        <p:nvSpPr>
          <p:cNvPr id="6" name="Rectangle 5"/>
          <p:cNvSpPr/>
          <p:nvPr/>
        </p:nvSpPr>
        <p:spPr>
          <a:xfrm>
            <a:off x="439366" y="1470197"/>
            <a:ext cx="8581696" cy="646331"/>
          </a:xfrm>
          <a:prstGeom prst="rect">
            <a:avLst/>
          </a:prstGeom>
        </p:spPr>
        <p:txBody>
          <a:bodyPr wrap="square">
            <a:spAutoFit/>
          </a:bodyPr>
          <a:lstStyle/>
          <a:p>
            <a:r>
              <a:rPr lang="en-US" b="1" dirty="0">
                <a:solidFill>
                  <a:schemeClr val="tx1">
                    <a:lumMod val="75000"/>
                    <a:lumOff val="25000"/>
                  </a:schemeClr>
                </a:solidFill>
              </a:rPr>
              <a:t>Subject XYZ-001-003 had </a:t>
            </a:r>
            <a:r>
              <a:rPr lang="en-US" b="1" dirty="0" smtClean="0">
                <a:solidFill>
                  <a:schemeClr val="tx1">
                    <a:lumMod val="75000"/>
                    <a:lumOff val="25000"/>
                  </a:schemeClr>
                </a:solidFill>
              </a:rPr>
              <a:t>eruption of skin </a:t>
            </a:r>
            <a:r>
              <a:rPr lang="en-US" b="1" dirty="0">
                <a:solidFill>
                  <a:schemeClr val="tx1">
                    <a:lumMod val="75000"/>
                    <a:lumOff val="25000"/>
                  </a:schemeClr>
                </a:solidFill>
              </a:rPr>
              <a:t>from 10Oct2017 to 12Oct2017 which was related to the study treatment and it was severe </a:t>
            </a:r>
          </a:p>
        </p:txBody>
      </p:sp>
      <p:sp>
        <p:nvSpPr>
          <p:cNvPr id="7" name="Flowchart: Stored Data 6"/>
          <p:cNvSpPr/>
          <p:nvPr/>
        </p:nvSpPr>
        <p:spPr>
          <a:xfrm rot="5400000">
            <a:off x="1575060" y="1675271"/>
            <a:ext cx="555322"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 name="Rectangle 7"/>
          <p:cNvSpPr/>
          <p:nvPr/>
        </p:nvSpPr>
        <p:spPr>
          <a:xfrm>
            <a:off x="562305" y="2783008"/>
            <a:ext cx="2590616" cy="37579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b="1" dirty="0">
                <a:solidFill>
                  <a:schemeClr val="bg1"/>
                </a:solidFill>
              </a:rPr>
              <a:t>Information of </a:t>
            </a:r>
            <a:r>
              <a:rPr lang="en-US" b="1" dirty="0" smtClean="0">
                <a:solidFill>
                  <a:schemeClr val="bg1"/>
                </a:solidFill>
              </a:rPr>
              <a:t>Interest</a:t>
            </a:r>
            <a:endParaRPr lang="en-US" b="1" dirty="0">
              <a:solidFill>
                <a:schemeClr val="bg1"/>
              </a:solidFill>
            </a:endParaRPr>
          </a:p>
        </p:txBody>
      </p:sp>
      <p:sp>
        <p:nvSpPr>
          <p:cNvPr id="9" name="Rectangle 8"/>
          <p:cNvSpPr/>
          <p:nvPr/>
        </p:nvSpPr>
        <p:spPr>
          <a:xfrm>
            <a:off x="608966" y="3314277"/>
            <a:ext cx="3892696" cy="1292662"/>
          </a:xfrm>
          <a:prstGeom prst="rect">
            <a:avLst/>
          </a:prstGeom>
        </p:spPr>
        <p:txBody>
          <a:bodyPr wrap="square">
            <a:spAutoFit/>
          </a:bodyPr>
          <a:lstStyle/>
          <a:p>
            <a:pPr marL="231775" indent="-231775">
              <a:buFont typeface="+mj-lt"/>
              <a:buAutoNum type="arabicPeriod"/>
            </a:pPr>
            <a:r>
              <a:rPr lang="en-US" sz="1300" dirty="0">
                <a:solidFill>
                  <a:schemeClr val="tx1">
                    <a:lumMod val="75000"/>
                    <a:lumOff val="25000"/>
                  </a:schemeClr>
                </a:solidFill>
              </a:rPr>
              <a:t>Subject: XYZ-001-003</a:t>
            </a:r>
          </a:p>
          <a:p>
            <a:pPr marL="231775" indent="-231775">
              <a:buFont typeface="+mj-lt"/>
              <a:buAutoNum type="arabicPeriod"/>
            </a:pPr>
            <a:r>
              <a:rPr lang="en-US" sz="1300" dirty="0" smtClean="0">
                <a:solidFill>
                  <a:schemeClr val="tx1">
                    <a:lumMod val="75000"/>
                    <a:lumOff val="25000"/>
                  </a:schemeClr>
                </a:solidFill>
              </a:rPr>
              <a:t>Untoward </a:t>
            </a:r>
            <a:r>
              <a:rPr lang="en-US" sz="1300" dirty="0">
                <a:solidFill>
                  <a:schemeClr val="tx1">
                    <a:lumMod val="75000"/>
                    <a:lumOff val="25000"/>
                  </a:schemeClr>
                </a:solidFill>
              </a:rPr>
              <a:t>medical condition : </a:t>
            </a:r>
            <a:r>
              <a:rPr lang="en-US" sz="1300" dirty="0" smtClean="0">
                <a:solidFill>
                  <a:schemeClr val="tx1">
                    <a:lumMod val="75000"/>
                    <a:lumOff val="25000"/>
                  </a:schemeClr>
                </a:solidFill>
              </a:rPr>
              <a:t> eruption of skin</a:t>
            </a:r>
          </a:p>
          <a:p>
            <a:pPr marL="231775" indent="-231775">
              <a:buFont typeface="+mj-lt"/>
              <a:buAutoNum type="arabicPeriod"/>
            </a:pPr>
            <a:r>
              <a:rPr lang="en-US" sz="1300" dirty="0" smtClean="0">
                <a:solidFill>
                  <a:schemeClr val="tx1">
                    <a:lumMod val="75000"/>
                    <a:lumOff val="25000"/>
                  </a:schemeClr>
                </a:solidFill>
              </a:rPr>
              <a:t>Start </a:t>
            </a:r>
            <a:r>
              <a:rPr lang="en-US" sz="1300" dirty="0">
                <a:solidFill>
                  <a:schemeClr val="tx1">
                    <a:lumMod val="75000"/>
                    <a:lumOff val="25000"/>
                  </a:schemeClr>
                </a:solidFill>
              </a:rPr>
              <a:t>date: 10Oct2017</a:t>
            </a:r>
          </a:p>
          <a:p>
            <a:pPr marL="231775" indent="-231775">
              <a:buFont typeface="+mj-lt"/>
              <a:buAutoNum type="arabicPeriod"/>
            </a:pPr>
            <a:r>
              <a:rPr lang="en-US" sz="1300" dirty="0" smtClean="0">
                <a:solidFill>
                  <a:schemeClr val="tx1">
                    <a:lumMod val="75000"/>
                    <a:lumOff val="25000"/>
                  </a:schemeClr>
                </a:solidFill>
              </a:rPr>
              <a:t>End </a:t>
            </a:r>
            <a:r>
              <a:rPr lang="en-US" sz="1300" dirty="0">
                <a:solidFill>
                  <a:schemeClr val="tx1">
                    <a:lumMod val="75000"/>
                    <a:lumOff val="25000"/>
                  </a:schemeClr>
                </a:solidFill>
              </a:rPr>
              <a:t>date:12Oct2017</a:t>
            </a:r>
          </a:p>
          <a:p>
            <a:pPr marL="231775" indent="-231775">
              <a:buFont typeface="+mj-lt"/>
              <a:buAutoNum type="arabicPeriod"/>
            </a:pPr>
            <a:r>
              <a:rPr lang="en-US" sz="1300" dirty="0" smtClean="0">
                <a:solidFill>
                  <a:schemeClr val="tx1">
                    <a:lumMod val="75000"/>
                    <a:lumOff val="25000"/>
                  </a:schemeClr>
                </a:solidFill>
              </a:rPr>
              <a:t>Related </a:t>
            </a:r>
            <a:r>
              <a:rPr lang="en-US" sz="1300" dirty="0">
                <a:solidFill>
                  <a:schemeClr val="tx1">
                    <a:lumMod val="75000"/>
                    <a:lumOff val="25000"/>
                  </a:schemeClr>
                </a:solidFill>
              </a:rPr>
              <a:t>to study medication</a:t>
            </a:r>
          </a:p>
          <a:p>
            <a:pPr marL="231775" indent="-231775">
              <a:buFont typeface="+mj-lt"/>
              <a:buAutoNum type="arabicPeriod"/>
            </a:pPr>
            <a:r>
              <a:rPr lang="en-US" sz="1300" dirty="0" smtClean="0">
                <a:solidFill>
                  <a:schemeClr val="tx1">
                    <a:lumMod val="75000"/>
                    <a:lumOff val="25000"/>
                  </a:schemeClr>
                </a:solidFill>
              </a:rPr>
              <a:t>Gradually </a:t>
            </a:r>
            <a:r>
              <a:rPr lang="en-US" sz="1300" dirty="0">
                <a:solidFill>
                  <a:schemeClr val="tx1">
                    <a:lumMod val="75000"/>
                    <a:lumOff val="25000"/>
                  </a:schemeClr>
                </a:solidFill>
              </a:rPr>
              <a:t>became Severe</a:t>
            </a:r>
          </a:p>
        </p:txBody>
      </p:sp>
      <p:sp>
        <p:nvSpPr>
          <p:cNvPr id="11" name="Text Placeholder 4"/>
          <p:cNvSpPr txBox="1">
            <a:spLocks/>
          </p:cNvSpPr>
          <p:nvPr/>
        </p:nvSpPr>
        <p:spPr>
          <a:xfrm>
            <a:off x="4739734" y="544287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184767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5618" y="679087"/>
            <a:ext cx="8511639" cy="535539"/>
          </a:xfrm>
        </p:spPr>
        <p:txBody>
          <a:bodyPr>
            <a:normAutofit/>
          </a:bodyPr>
          <a:lstStyle/>
          <a:p>
            <a:r>
              <a:rPr lang="en-US" sz="2000" dirty="0" smtClean="0">
                <a:solidFill>
                  <a:schemeClr val="bg1"/>
                </a:solidFill>
              </a:rPr>
              <a:t>AE SDTM METADATA</a:t>
            </a:r>
            <a:endParaRPr lang="en-US" sz="2000" dirty="0">
              <a:solidFill>
                <a:schemeClr val="bg1"/>
              </a:solidFill>
            </a:endParaRPr>
          </a:p>
        </p:txBody>
      </p:sp>
      <p:sp>
        <p:nvSpPr>
          <p:cNvPr id="5" name="Text Placeholder 4"/>
          <p:cNvSpPr>
            <a:spLocks noGrp="1"/>
          </p:cNvSpPr>
          <p:nvPr>
            <p:ph type="body" sz="quarter" idx="10"/>
          </p:nvPr>
        </p:nvSpPr>
        <p:spPr/>
        <p:txBody>
          <a:bodyPr/>
          <a:lstStyle/>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48" y="1252492"/>
            <a:ext cx="7502857" cy="4348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ular Callout 6"/>
          <p:cNvSpPr/>
          <p:nvPr/>
        </p:nvSpPr>
        <p:spPr>
          <a:xfrm>
            <a:off x="926101" y="2903054"/>
            <a:ext cx="3167986" cy="709099"/>
          </a:xfrm>
          <a:prstGeom prst="wedgeRoundRectCallout">
            <a:avLst>
              <a:gd name="adj1" fmla="val -47682"/>
              <a:gd name="adj2" fmla="val 100159"/>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smtClean="0">
                <a:solidFill>
                  <a:schemeClr val="tx1"/>
                </a:solidFill>
              </a:rPr>
              <a:t>verbatim </a:t>
            </a:r>
            <a:r>
              <a:rPr lang="en-US" sz="900" dirty="0">
                <a:solidFill>
                  <a:schemeClr val="tx1"/>
                </a:solidFill>
              </a:rPr>
              <a:t>term collected for the event.</a:t>
            </a:r>
          </a:p>
          <a:p>
            <a:r>
              <a:rPr lang="en-US" sz="900" dirty="0">
                <a:solidFill>
                  <a:schemeClr val="tx1"/>
                </a:solidFill>
              </a:rPr>
              <a:t>In this example </a:t>
            </a:r>
            <a:r>
              <a:rPr lang="en-US" sz="900" dirty="0" smtClean="0">
                <a:solidFill>
                  <a:schemeClr val="tx1"/>
                </a:solidFill>
              </a:rPr>
              <a:t>AETERM= eruption of skin</a:t>
            </a:r>
            <a:endParaRPr lang="en-US" sz="900" dirty="0">
              <a:solidFill>
                <a:schemeClr val="tx1"/>
              </a:solidFill>
            </a:endParaRPr>
          </a:p>
          <a:p>
            <a:r>
              <a:rPr lang="en-US" sz="900" dirty="0">
                <a:solidFill>
                  <a:schemeClr val="tx1"/>
                </a:solidFill>
              </a:rPr>
              <a:t>Topic variable </a:t>
            </a:r>
          </a:p>
          <a:p>
            <a:r>
              <a:rPr lang="en-US" sz="900" dirty="0">
                <a:solidFill>
                  <a:schemeClr val="tx1"/>
                </a:solidFill>
              </a:rPr>
              <a:t>Required variable : Can not have a null value</a:t>
            </a:r>
          </a:p>
        </p:txBody>
      </p:sp>
      <p:sp>
        <p:nvSpPr>
          <p:cNvPr id="8" name="TextBox 7"/>
          <p:cNvSpPr txBox="1"/>
          <p:nvPr/>
        </p:nvSpPr>
        <p:spPr>
          <a:xfrm>
            <a:off x="603673" y="3974954"/>
            <a:ext cx="511790" cy="253916"/>
          </a:xfrm>
          <a:prstGeom prst="rect">
            <a:avLst/>
          </a:prstGeom>
          <a:noFill/>
          <a:ln w="28575">
            <a:solidFill>
              <a:srgbClr val="DF3E82"/>
            </a:solidFill>
          </a:ln>
        </p:spPr>
        <p:txBody>
          <a:bodyPr wrap="square" rtlCol="0">
            <a:spAutoFit/>
          </a:bodyPr>
          <a:lstStyle/>
          <a:p>
            <a:endParaRPr lang="en-US" sz="1050" dirty="0"/>
          </a:p>
        </p:txBody>
      </p:sp>
      <p:sp>
        <p:nvSpPr>
          <p:cNvPr id="9" name="TextBox 8"/>
          <p:cNvSpPr txBox="1"/>
          <p:nvPr/>
        </p:nvSpPr>
        <p:spPr>
          <a:xfrm>
            <a:off x="603673" y="4354305"/>
            <a:ext cx="644856" cy="253916"/>
          </a:xfrm>
          <a:prstGeom prst="rect">
            <a:avLst/>
          </a:prstGeom>
          <a:noFill/>
          <a:ln w="28575">
            <a:solidFill>
              <a:srgbClr val="DF3E82"/>
            </a:solidFill>
          </a:ln>
        </p:spPr>
        <p:txBody>
          <a:bodyPr wrap="square" rtlCol="0">
            <a:spAutoFit/>
          </a:bodyPr>
          <a:lstStyle/>
          <a:p>
            <a:endParaRPr lang="en-US" sz="1050" dirty="0"/>
          </a:p>
        </p:txBody>
      </p:sp>
      <p:sp>
        <p:nvSpPr>
          <p:cNvPr id="10" name="Rounded Rectangular Callout 9"/>
          <p:cNvSpPr/>
          <p:nvPr/>
        </p:nvSpPr>
        <p:spPr>
          <a:xfrm>
            <a:off x="1504663" y="4289450"/>
            <a:ext cx="2438662" cy="294643"/>
          </a:xfrm>
          <a:prstGeom prst="wedgeRoundRectCallout">
            <a:avLst>
              <a:gd name="adj1" fmla="val -63916"/>
              <a:gd name="adj2" fmla="val 10974"/>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In this example </a:t>
            </a:r>
            <a:r>
              <a:rPr lang="en-US" sz="900" dirty="0" smtClean="0">
                <a:solidFill>
                  <a:schemeClr val="tx1"/>
                </a:solidFill>
              </a:rPr>
              <a:t>AEMODIFY=RASH</a:t>
            </a:r>
            <a:endParaRPr lang="en-US" sz="900" dirty="0">
              <a:solidFill>
                <a:schemeClr val="tx1"/>
              </a:solidFill>
            </a:endParaRPr>
          </a:p>
        </p:txBody>
      </p:sp>
      <p:sp>
        <p:nvSpPr>
          <p:cNvPr id="11" name="TextBox 10"/>
          <p:cNvSpPr txBox="1"/>
          <p:nvPr/>
        </p:nvSpPr>
        <p:spPr>
          <a:xfrm>
            <a:off x="2766990" y="4738158"/>
            <a:ext cx="511790" cy="253916"/>
          </a:xfrm>
          <a:prstGeom prst="rect">
            <a:avLst/>
          </a:prstGeom>
          <a:noFill/>
          <a:ln w="28575">
            <a:solidFill>
              <a:srgbClr val="DF3E82"/>
            </a:solidFill>
          </a:ln>
        </p:spPr>
        <p:txBody>
          <a:bodyPr wrap="square" rtlCol="0">
            <a:spAutoFit/>
          </a:bodyPr>
          <a:lstStyle/>
          <a:p>
            <a:endParaRPr lang="en-US" sz="1050" dirty="0"/>
          </a:p>
        </p:txBody>
      </p:sp>
      <p:sp>
        <p:nvSpPr>
          <p:cNvPr id="12" name="Rounded Rectangular Callout 11"/>
          <p:cNvSpPr/>
          <p:nvPr/>
        </p:nvSpPr>
        <p:spPr>
          <a:xfrm>
            <a:off x="1338842" y="1384423"/>
            <a:ext cx="2320867" cy="709099"/>
          </a:xfrm>
          <a:prstGeom prst="wedgeRoundRectCallout">
            <a:avLst>
              <a:gd name="adj1" fmla="val -55918"/>
              <a:gd name="adj2" fmla="val 78620"/>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smtClean="0">
                <a:solidFill>
                  <a:schemeClr val="tx1"/>
                </a:solidFill>
              </a:rPr>
              <a:t>Unique </a:t>
            </a:r>
            <a:r>
              <a:rPr lang="en-US" sz="900" dirty="0" smtClean="0">
                <a:solidFill>
                  <a:schemeClr val="tx1"/>
                </a:solidFill>
              </a:rPr>
              <a:t>identifier</a:t>
            </a:r>
            <a:endParaRPr lang="en-US" sz="900" dirty="0">
              <a:solidFill>
                <a:schemeClr val="tx1"/>
              </a:solidFill>
            </a:endParaRPr>
          </a:p>
          <a:p>
            <a:r>
              <a:rPr lang="en-US" sz="900" dirty="0">
                <a:solidFill>
                  <a:schemeClr val="tx1"/>
                </a:solidFill>
              </a:rPr>
              <a:t>In this example </a:t>
            </a:r>
            <a:r>
              <a:rPr lang="en-US" sz="900" dirty="0" smtClean="0">
                <a:solidFill>
                  <a:schemeClr val="tx1"/>
                </a:solidFill>
              </a:rPr>
              <a:t>USUBJID=</a:t>
            </a:r>
            <a:r>
              <a:rPr lang="en-US" sz="900" dirty="0">
                <a:solidFill>
                  <a:schemeClr val="tx1">
                    <a:lumMod val="75000"/>
                    <a:lumOff val="25000"/>
                  </a:schemeClr>
                </a:solidFill>
              </a:rPr>
              <a:t> </a:t>
            </a:r>
            <a:r>
              <a:rPr lang="en-US" sz="900" dirty="0" smtClean="0">
                <a:solidFill>
                  <a:schemeClr val="tx1">
                    <a:lumMod val="75000"/>
                    <a:lumOff val="25000"/>
                  </a:schemeClr>
                </a:solidFill>
              </a:rPr>
              <a:t>XYZ-001-003</a:t>
            </a:r>
            <a:endParaRPr lang="en-US" sz="900" dirty="0">
              <a:solidFill>
                <a:schemeClr val="tx1"/>
              </a:solidFill>
            </a:endParaRPr>
          </a:p>
        </p:txBody>
      </p:sp>
      <p:sp>
        <p:nvSpPr>
          <p:cNvPr id="13" name="TextBox 12"/>
          <p:cNvSpPr txBox="1"/>
          <p:nvPr/>
        </p:nvSpPr>
        <p:spPr>
          <a:xfrm>
            <a:off x="607054" y="2266348"/>
            <a:ext cx="511790" cy="253916"/>
          </a:xfrm>
          <a:prstGeom prst="rect">
            <a:avLst/>
          </a:prstGeom>
          <a:noFill/>
          <a:ln w="28575">
            <a:solidFill>
              <a:srgbClr val="DF3E82"/>
            </a:solidFill>
          </a:ln>
        </p:spPr>
        <p:txBody>
          <a:bodyPr wrap="square" rtlCol="0">
            <a:spAutoFit/>
          </a:bodyPr>
          <a:lstStyle/>
          <a:p>
            <a:endParaRPr lang="en-US" sz="1050" dirty="0"/>
          </a:p>
        </p:txBody>
      </p:sp>
      <p:sp>
        <p:nvSpPr>
          <p:cNvPr id="15" name="Text Placeholder 4"/>
          <p:cNvSpPr txBox="1">
            <a:spLocks/>
          </p:cNvSpPr>
          <p:nvPr/>
        </p:nvSpPr>
        <p:spPr>
          <a:xfrm>
            <a:off x="4739734" y="544287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
        <p:nvSpPr>
          <p:cNvPr id="14" name="TextBox 13"/>
          <p:cNvSpPr txBox="1"/>
          <p:nvPr/>
        </p:nvSpPr>
        <p:spPr>
          <a:xfrm>
            <a:off x="3721297" y="4000396"/>
            <a:ext cx="511790" cy="253916"/>
          </a:xfrm>
          <a:prstGeom prst="rect">
            <a:avLst/>
          </a:prstGeom>
          <a:noFill/>
          <a:ln w="28575">
            <a:solidFill>
              <a:srgbClr val="DF3E82"/>
            </a:solidFill>
          </a:ln>
        </p:spPr>
        <p:txBody>
          <a:bodyPr wrap="square" rtlCol="0">
            <a:spAutoFit/>
          </a:bodyPr>
          <a:lstStyle/>
          <a:p>
            <a:endParaRPr lang="en-US" sz="1050" dirty="0"/>
          </a:p>
        </p:txBody>
      </p:sp>
      <p:sp>
        <p:nvSpPr>
          <p:cNvPr id="16" name="TextBox 15"/>
          <p:cNvSpPr txBox="1"/>
          <p:nvPr/>
        </p:nvSpPr>
        <p:spPr>
          <a:xfrm>
            <a:off x="7587185" y="4001745"/>
            <a:ext cx="255895" cy="227125"/>
          </a:xfrm>
          <a:prstGeom prst="rect">
            <a:avLst/>
          </a:prstGeom>
          <a:noFill/>
          <a:ln w="28575">
            <a:solidFill>
              <a:srgbClr val="DF3E82"/>
            </a:solidFill>
          </a:ln>
        </p:spPr>
        <p:txBody>
          <a:bodyPr wrap="square" rtlCol="0">
            <a:spAutoFit/>
          </a:bodyPr>
          <a:lstStyle/>
          <a:p>
            <a:endParaRPr lang="en-US" sz="1050" dirty="0"/>
          </a:p>
        </p:txBody>
      </p:sp>
      <p:sp>
        <p:nvSpPr>
          <p:cNvPr id="17" name="TextBox 16"/>
          <p:cNvSpPr txBox="1"/>
          <p:nvPr/>
        </p:nvSpPr>
        <p:spPr>
          <a:xfrm>
            <a:off x="7587185" y="2266348"/>
            <a:ext cx="255895" cy="253916"/>
          </a:xfrm>
          <a:prstGeom prst="rect">
            <a:avLst/>
          </a:prstGeom>
          <a:noFill/>
          <a:ln w="28575">
            <a:solidFill>
              <a:srgbClr val="DF3E82"/>
            </a:solidFill>
          </a:ln>
        </p:spPr>
        <p:txBody>
          <a:bodyPr wrap="square" rtlCol="0">
            <a:spAutoFit/>
          </a:bodyPr>
          <a:lstStyle/>
          <a:p>
            <a:endParaRPr lang="en-US" sz="1050" dirty="0"/>
          </a:p>
        </p:txBody>
      </p:sp>
      <p:sp>
        <p:nvSpPr>
          <p:cNvPr id="18" name="TextBox 17"/>
          <p:cNvSpPr txBox="1"/>
          <p:nvPr/>
        </p:nvSpPr>
        <p:spPr>
          <a:xfrm>
            <a:off x="7611637" y="4764949"/>
            <a:ext cx="255895" cy="227125"/>
          </a:xfrm>
          <a:prstGeom prst="rect">
            <a:avLst/>
          </a:prstGeom>
          <a:noFill/>
          <a:ln w="28575">
            <a:solidFill>
              <a:srgbClr val="DF3E82"/>
            </a:solidFill>
          </a:ln>
        </p:spPr>
        <p:txBody>
          <a:bodyPr wrap="square" rtlCol="0">
            <a:spAutoFit/>
          </a:bodyPr>
          <a:lstStyle/>
          <a:p>
            <a:endParaRPr lang="en-US" sz="1050" dirty="0"/>
          </a:p>
        </p:txBody>
      </p:sp>
      <p:sp>
        <p:nvSpPr>
          <p:cNvPr id="19" name="TextBox 18"/>
          <p:cNvSpPr txBox="1"/>
          <p:nvPr/>
        </p:nvSpPr>
        <p:spPr>
          <a:xfrm>
            <a:off x="7602267" y="3030479"/>
            <a:ext cx="255895" cy="227125"/>
          </a:xfrm>
          <a:prstGeom prst="rect">
            <a:avLst/>
          </a:prstGeom>
          <a:noFill/>
          <a:ln w="28575">
            <a:solidFill>
              <a:srgbClr val="DF3E82"/>
            </a:solidFill>
          </a:ln>
        </p:spPr>
        <p:txBody>
          <a:bodyPr wrap="square" rtlCol="0">
            <a:spAutoFit/>
          </a:bodyPr>
          <a:lstStyle/>
          <a:p>
            <a:endParaRPr lang="en-US" sz="1050" dirty="0"/>
          </a:p>
        </p:txBody>
      </p:sp>
      <p:sp>
        <p:nvSpPr>
          <p:cNvPr id="20" name="TextBox 19"/>
          <p:cNvSpPr txBox="1"/>
          <p:nvPr/>
        </p:nvSpPr>
        <p:spPr>
          <a:xfrm>
            <a:off x="603673" y="3003688"/>
            <a:ext cx="511790" cy="253916"/>
          </a:xfrm>
          <a:prstGeom prst="rect">
            <a:avLst/>
          </a:prstGeom>
          <a:noFill/>
          <a:ln w="28575">
            <a:solidFill>
              <a:srgbClr val="DF3E82"/>
            </a:solidFill>
          </a:ln>
        </p:spPr>
        <p:txBody>
          <a:bodyPr wrap="square" rtlCol="0">
            <a:spAutoFit/>
          </a:bodyPr>
          <a:lstStyle/>
          <a:p>
            <a:endParaRPr lang="en-US" sz="105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07" y="1353618"/>
            <a:ext cx="7434151" cy="4195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607054" y="4738158"/>
            <a:ext cx="511790" cy="253916"/>
          </a:xfrm>
          <a:prstGeom prst="rect">
            <a:avLst/>
          </a:prstGeom>
          <a:noFill/>
          <a:ln w="28575">
            <a:solidFill>
              <a:srgbClr val="DF3E82"/>
            </a:solidFill>
          </a:ln>
        </p:spPr>
        <p:txBody>
          <a:bodyPr wrap="square" rtlCol="0">
            <a:spAutoFit/>
          </a:bodyPr>
          <a:lstStyle/>
          <a:p>
            <a:endParaRPr lang="en-US" sz="1050" dirty="0"/>
          </a:p>
        </p:txBody>
      </p:sp>
    </p:spTree>
    <p:extLst>
      <p:ext uri="{BB962C8B-B14F-4D97-AF65-F5344CB8AC3E}">
        <p14:creationId xmlns:p14="http://schemas.microsoft.com/office/powerpoint/2010/main" val="80387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1" animBg="1"/>
      <p:bldP spid="16" grpId="1" animBg="1"/>
      <p:bldP spid="17" grpId="0" animBg="1"/>
      <p:bldP spid="18" grpId="1" animBg="1"/>
      <p:bldP spid="19" grpId="1"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372" y="591617"/>
            <a:ext cx="8511639" cy="535539"/>
          </a:xfrm>
        </p:spPr>
        <p:txBody>
          <a:bodyPr>
            <a:normAutofit/>
          </a:bodyPr>
          <a:lstStyle/>
          <a:p>
            <a:r>
              <a:rPr lang="en-US" sz="2000" dirty="0" smtClean="0">
                <a:solidFill>
                  <a:schemeClr val="bg1"/>
                </a:solidFill>
              </a:rPr>
              <a:t>MedDRA  Structure</a:t>
            </a:r>
            <a:endParaRPr lang="en-US" sz="2000" dirty="0">
              <a:solidFill>
                <a:schemeClr val="bg1"/>
              </a:solidFill>
            </a:endParaRPr>
          </a:p>
        </p:txBody>
      </p:sp>
      <p:sp>
        <p:nvSpPr>
          <p:cNvPr id="3" name="Text Placeholder 2"/>
          <p:cNvSpPr>
            <a:spLocks noGrp="1"/>
          </p:cNvSpPr>
          <p:nvPr>
            <p:ph type="body" sz="quarter" idx="10"/>
          </p:nvPr>
        </p:nvSpPr>
        <p:spPr/>
        <p:txBody>
          <a:bodyPr/>
          <a:lstStyle/>
          <a:p>
            <a:endParaRPr lang="en-US" dirty="0"/>
          </a:p>
        </p:txBody>
      </p:sp>
      <p:graphicFrame>
        <p:nvGraphicFramePr>
          <p:cNvPr id="6" name="Diagram 5"/>
          <p:cNvGraphicFramePr/>
          <p:nvPr>
            <p:extLst>
              <p:ext uri="{D42A27DB-BD31-4B8C-83A1-F6EECF244321}">
                <p14:modId xmlns:p14="http://schemas.microsoft.com/office/powerpoint/2010/main" val="1442725467"/>
              </p:ext>
            </p:extLst>
          </p:nvPr>
        </p:nvGraphicFramePr>
        <p:xfrm>
          <a:off x="1457320" y="1127156"/>
          <a:ext cx="6096000" cy="4422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own Arrow 6"/>
          <p:cNvSpPr/>
          <p:nvPr/>
        </p:nvSpPr>
        <p:spPr>
          <a:xfrm>
            <a:off x="7024256" y="1092643"/>
            <a:ext cx="519545" cy="4522161"/>
          </a:xfrm>
          <a:prstGeom prst="downArrow">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800" dirty="0" smtClean="0">
                <a:solidFill>
                  <a:schemeClr val="tx1"/>
                </a:solidFill>
              </a:rPr>
              <a:t>MedDRA Hierarchy</a:t>
            </a:r>
            <a:endParaRPr lang="en-US" sz="1800" dirty="0">
              <a:solidFill>
                <a:schemeClr val="tx1"/>
              </a:solidFill>
            </a:endParaRPr>
          </a:p>
        </p:txBody>
      </p:sp>
      <p:sp>
        <p:nvSpPr>
          <p:cNvPr id="9" name="Text Placeholder 4"/>
          <p:cNvSpPr txBox="1">
            <a:spLocks/>
          </p:cNvSpPr>
          <p:nvPr/>
        </p:nvSpPr>
        <p:spPr>
          <a:xfrm>
            <a:off x="4739734" y="544287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8388365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 1">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Theme1" id="{A3BCF0A7-0E8F-433E-8993-91B81FC0B25A}" vid="{358B5F3C-0965-4CB2-8AA0-72D725F21A72}"/>
    </a:ext>
  </a:extLst>
</a:theme>
</file>

<file path=ppt/theme/theme2.xml><?xml version="1.0" encoding="utf-8"?>
<a:theme xmlns:a="http://schemas.openxmlformats.org/drawingml/2006/main" name="Theme 2">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Theme1" id="{A3BCF0A7-0E8F-433E-8993-91B81FC0B25A}" vid="{358B5F3C-0965-4CB2-8AA0-72D725F21A72}"/>
    </a:ext>
  </a:extLst>
</a:theme>
</file>

<file path=ppt/theme/theme3.xml><?xml version="1.0" encoding="utf-8"?>
<a:theme xmlns:a="http://schemas.openxmlformats.org/drawingml/2006/main" name="Theme 3">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Theme1" id="{A3BCF0A7-0E8F-433E-8993-91B81FC0B25A}" vid="{358B5F3C-0965-4CB2-8AA0-72D725F21A7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3629</TotalTime>
  <Words>2166</Words>
  <Application>Microsoft Office PowerPoint</Application>
  <PresentationFormat>On-screen Show (16:10)</PresentationFormat>
  <Paragraphs>295</Paragraphs>
  <Slides>29</Slides>
  <Notes>16</Notes>
  <HiddenSlides>0</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Theme 1</vt:lpstr>
      <vt:lpstr>Theme 2</vt:lpstr>
      <vt:lpstr>Theme 3</vt:lpstr>
      <vt:lpstr>Discussion on General Observations  Class – Event Class</vt:lpstr>
      <vt:lpstr>Confidentiality Statement</vt:lpstr>
      <vt:lpstr>Agenda/Content</vt:lpstr>
      <vt:lpstr>Overview of General Observations Class</vt:lpstr>
      <vt:lpstr>Overview of General Observations Class(Contd…)</vt:lpstr>
      <vt:lpstr>Adverse Event SDTM</vt:lpstr>
      <vt:lpstr>Example</vt:lpstr>
      <vt:lpstr>AE SDTM METADATA</vt:lpstr>
      <vt:lpstr>MedDRA  Structure</vt:lpstr>
      <vt:lpstr>AE SDTM METADATA (contd…) </vt:lpstr>
      <vt:lpstr>PowerPoint Presentation</vt:lpstr>
      <vt:lpstr>AE SDTM METADATA (contd…) </vt:lpstr>
      <vt:lpstr>NCI COMMON TERMINOLOGY CRITERIA for AE</vt:lpstr>
      <vt:lpstr>SNAPSHOT of GRADES from NCI CTC AE guideline</vt:lpstr>
      <vt:lpstr>Example</vt:lpstr>
      <vt:lpstr>AE Data Snapshot</vt:lpstr>
      <vt:lpstr>EXAMPLE 2</vt:lpstr>
      <vt:lpstr>EXAMPLE 3</vt:lpstr>
      <vt:lpstr>AE STRUCTURE</vt:lpstr>
      <vt:lpstr>AE Assumptions</vt:lpstr>
      <vt:lpstr>Example</vt:lpstr>
      <vt:lpstr>CE Structure</vt:lpstr>
      <vt:lpstr>CE Assumptions</vt:lpstr>
      <vt:lpstr>Knowledge Check</vt:lpstr>
      <vt:lpstr>Knowledge Check</vt:lpstr>
      <vt:lpstr>References</vt:lpstr>
      <vt:lpstr>Thank You</vt:lpstr>
      <vt:lpstr>Document Release Notice</vt:lpstr>
      <vt:lpstr>Change/Revision History</vt:lpstr>
    </vt:vector>
  </TitlesOfParts>
  <Company>TCS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Varma</dc:creator>
  <cp:lastModifiedBy>Anagha Bhatkhande</cp:lastModifiedBy>
  <cp:revision>552</cp:revision>
  <cp:lastPrinted>2016-10-12T10:17:13Z</cp:lastPrinted>
  <dcterms:created xsi:type="dcterms:W3CDTF">2016-08-22T11:45:13Z</dcterms:created>
  <dcterms:modified xsi:type="dcterms:W3CDTF">2017-11-29T15:54:46Z</dcterms:modified>
</cp:coreProperties>
</file>